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8" r:id="rId2"/>
    <p:sldId id="272" r:id="rId3"/>
    <p:sldId id="288" r:id="rId4"/>
    <p:sldId id="289" r:id="rId5"/>
    <p:sldId id="294" r:id="rId6"/>
    <p:sldId id="290" r:id="rId7"/>
    <p:sldId id="306" r:id="rId8"/>
    <p:sldId id="293" r:id="rId9"/>
    <p:sldId id="297" r:id="rId10"/>
    <p:sldId id="298" r:id="rId11"/>
    <p:sldId id="299" r:id="rId12"/>
    <p:sldId id="307" r:id="rId13"/>
    <p:sldId id="296" r:id="rId14"/>
    <p:sldId id="291" r:id="rId15"/>
    <p:sldId id="308" r:id="rId16"/>
    <p:sldId id="277" r:id="rId17"/>
    <p:sldId id="292" r:id="rId18"/>
    <p:sldId id="309" r:id="rId19"/>
    <p:sldId id="303" r:id="rId20"/>
    <p:sldId id="304" r:id="rId21"/>
    <p:sldId id="316" r:id="rId22"/>
    <p:sldId id="317" r:id="rId23"/>
    <p:sldId id="318" r:id="rId24"/>
    <p:sldId id="319" r:id="rId25"/>
    <p:sldId id="305" r:id="rId26"/>
    <p:sldId id="300" r:id="rId27"/>
    <p:sldId id="310" r:id="rId28"/>
    <p:sldId id="312" r:id="rId29"/>
    <p:sldId id="313" r:id="rId30"/>
    <p:sldId id="314" r:id="rId31"/>
    <p:sldId id="315" r:id="rId32"/>
    <p:sldId id="283" r:id="rId33"/>
  </p:sldIdLst>
  <p:sldSz cx="9144000" cy="5143500" type="screen16x9"/>
  <p:notesSz cx="6858000" cy="9144000"/>
  <p:defaultTextStyle>
    <a:defPPr>
      <a:defRPr lang="en-US"/>
    </a:defPPr>
    <a:lvl1pPr algn="l" defTabSz="407988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07988" indent="49213" algn="l" defTabSz="407988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815975" indent="98425" algn="l" defTabSz="407988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223963" indent="147638" algn="l" defTabSz="407988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631950" indent="196850" algn="l" defTabSz="407988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778">
          <p15:clr>
            <a:srgbClr val="A4A3A4"/>
          </p15:clr>
        </p15:guide>
        <p15:guide id="2" orient="horz" pos="2971">
          <p15:clr>
            <a:srgbClr val="A4A3A4"/>
          </p15:clr>
        </p15:guide>
        <p15:guide id="3" orient="horz" pos="268">
          <p15:clr>
            <a:srgbClr val="A4A3A4"/>
          </p15:clr>
        </p15:guide>
        <p15:guide id="4" pos="5663">
          <p15:clr>
            <a:srgbClr val="A4A3A4"/>
          </p15:clr>
        </p15:guide>
        <p15:guide id="5" pos="343">
          <p15:clr>
            <a:srgbClr val="A4A3A4"/>
          </p15:clr>
        </p15:guide>
        <p15:guide id="6" pos="54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828D0A"/>
    <a:srgbClr val="69655B"/>
    <a:srgbClr val="696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 autoAdjust="0"/>
    <p:restoredTop sz="94638" autoAdjust="0"/>
  </p:normalViewPr>
  <p:slideViewPr>
    <p:cSldViewPr snapToGrid="0" snapToObjects="1">
      <p:cViewPr varScale="1">
        <p:scale>
          <a:sx n="113" d="100"/>
          <a:sy n="113" d="100"/>
        </p:scale>
        <p:origin x="-824" y="-96"/>
      </p:cViewPr>
      <p:guideLst>
        <p:guide orient="horz" pos="778"/>
        <p:guide orient="horz" pos="2971"/>
        <p:guide orient="horz"/>
        <p:guide pos="5663"/>
        <p:guide pos="343"/>
        <p:guide pos="54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0819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0819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127424A-6A99-4740-81D0-A9DC452D4BF3}" type="datetimeFigureOut">
              <a:rPr lang="en-US"/>
              <a:pPr>
                <a:defRPr/>
              </a:pPr>
              <a:t>7/28/14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0819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0819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7050686-DE3D-964A-97E8-78A7A68B22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075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0819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0819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15D93D9-971A-0545-B4D5-228D63A6E532}" type="datetimeFigureOut">
              <a:rPr lang="en-US"/>
              <a:pPr>
                <a:defRPr/>
              </a:pPr>
              <a:t>7/28/14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0819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0819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01C2DE5-2AC0-E34A-9752-F7C46EA9BD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351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285750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285750" algn="l" defTabSz="285750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571500" algn="l" defTabSz="285750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857250" algn="l" defTabSz="285750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143000" algn="l" defTabSz="285750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1428750" algn="l" defTabSz="28575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14500" algn="l" defTabSz="28575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00250" algn="l" defTabSz="28575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286000" algn="l" defTabSz="28575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(7/27/14 19:47) -----</a:t>
            </a:r>
          </a:p>
          <a:p>
            <a:r>
              <a:rPr lang="en-US"/>
              <a:t>I'm going to talk about something different today. But it's something that affects how we build and deploy applications as developers.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1C2DE5-2AC0-E34A-9752-F7C46EA9BD7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72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(7/27/14 19:47) -----</a:t>
            </a:r>
          </a:p>
          <a:p>
            <a:r>
              <a:rPr lang="en-US"/>
              <a:t>This is something we've been waiting a long time for. As anyone knows, the tedious task of building something and having to configure it on different environments and machines is a pain. We tend to offload this task to others but realistically you build the application and should thus understand how it reaches productio 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1C2DE5-2AC0-E34A-9752-F7C46EA9BD7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32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(7/27/14 20:21) -----</a:t>
            </a:r>
          </a:p>
          <a:p>
            <a:r>
              <a:rPr lang="en-US"/>
              <a:t>Where are we at today with building our apps?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1C2DE5-2AC0-E34A-9752-F7C46EA9BD7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44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(7/27/14 20:41) -----</a:t>
            </a:r>
          </a:p>
          <a:p>
            <a:r>
              <a:rPr lang="en-US"/>
              <a:t>Only create the image, not container and demo express app. Wait for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1C2DE5-2AC0-E34A-9752-F7C46EA9BD7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99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(7/27/14 20:41) -----</a:t>
            </a:r>
          </a:p>
          <a:p>
            <a:r>
              <a:rPr lang="en-US"/>
              <a:t>Show how to now spin up the container and run the sample express apps.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1C2DE5-2AC0-E34A-9752-F7C46EA9BD7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90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(7/27/14 20:44) -----</a:t>
            </a:r>
          </a:p>
          <a:p>
            <a:r>
              <a:rPr lang="en-US"/>
              <a:t>Fine and dandy, but won't scale for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1C2DE5-2AC0-E34A-9752-F7C46EA9BD7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02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525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1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 smtClean="0"/>
              <a:t>Drag picture over</a:t>
            </a:r>
            <a:br>
              <a:rPr lang="en-US" noProof="0" dirty="0" smtClean="0"/>
            </a:br>
            <a:r>
              <a:rPr lang="en-US" noProof="0" dirty="0" smtClean="0"/>
              <a:t>placeholder or </a:t>
            </a:r>
            <a:br>
              <a:rPr lang="en-US" noProof="0" dirty="0" smtClean="0"/>
            </a:br>
            <a:r>
              <a:rPr lang="en-US" noProof="0" dirty="0" smtClean="0"/>
              <a:t>click icon to add</a:t>
            </a:r>
            <a:endParaRPr lang="en-US" noProof="0" dirty="0"/>
          </a:p>
        </p:txBody>
      </p:sp>
      <p:pic>
        <p:nvPicPr>
          <p:cNvPr id="6" name="Picture Placeholder 6" descr="ancestryALON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80" b="-13280"/>
          <a:stretch>
            <a:fillRect/>
          </a:stretch>
        </p:blipFill>
        <p:spPr bwMode="auto">
          <a:xfrm>
            <a:off x="476250" y="2343150"/>
            <a:ext cx="234473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0" y="5029200"/>
            <a:ext cx="9144000" cy="1143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marL="85723" defTabSz="4081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Helvetica Light" charset="0"/>
            </a:endParaRP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8063" y="3175"/>
            <a:ext cx="371475" cy="3714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1022" y="2985975"/>
            <a:ext cx="7772400" cy="49879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1611" y="3490325"/>
            <a:ext cx="6400800" cy="385558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/>
                </a:solidFill>
              </a:defRPr>
            </a:lvl1pPr>
            <a:lvl2pPr marL="408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51022" y="4269256"/>
            <a:ext cx="5460008" cy="305356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578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Conten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990"/>
            <a:ext cx="2654300" cy="512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0" y="5029200"/>
            <a:ext cx="9144000" cy="1143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marL="85723" defTabSz="4081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Helvetica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355" y="329842"/>
            <a:ext cx="5792020" cy="787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1354" y="1116889"/>
            <a:ext cx="5792021" cy="3223618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851150" y="4757738"/>
            <a:ext cx="2895600" cy="1508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or source – Delete if not using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E54D9-EECC-0F4B-950C-0A441B5AD2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35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197"/>
            <a:ext cx="2654300" cy="512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0" y="5029200"/>
            <a:ext cx="9144000" cy="1143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marL="85723" defTabSz="4081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Helvetica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355" y="329842"/>
            <a:ext cx="5792020" cy="787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1354" y="1116889"/>
            <a:ext cx="5792021" cy="3223618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851150" y="4757738"/>
            <a:ext cx="2895600" cy="1508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or source – Delete if not using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BD1B7-0BCE-3640-BAFD-ED1F631F69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54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Content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197"/>
            <a:ext cx="2654300" cy="512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0" y="5029200"/>
            <a:ext cx="9144000" cy="1143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marL="85723" defTabSz="4081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Helvetica Ligh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355" y="329842"/>
            <a:ext cx="5792020" cy="787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1354" y="1116889"/>
            <a:ext cx="5792021" cy="3223618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2851150" y="4757738"/>
            <a:ext cx="2895600" cy="1508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or source – Delete if not using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CFBE00-239A-8842-A8FC-429776B4B8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23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with Conten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-4763"/>
            <a:ext cx="2654300" cy="5029201"/>
          </a:xfrm>
          <a:prstGeom prst="rect">
            <a:avLst/>
          </a:prstGeom>
          <a:solidFill>
            <a:srgbClr val="25252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/>
          <a:p>
            <a:pPr marL="84138"/>
            <a:endParaRPr lang="en-US">
              <a:cs typeface="Helvetica Light" charset="0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657475" cy="5032375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 smtClean="0"/>
              <a:t>Drag picture over</a:t>
            </a:r>
            <a:br>
              <a:rPr lang="en-US" noProof="0" dirty="0" smtClean="0"/>
            </a:br>
            <a:r>
              <a:rPr lang="en-US" noProof="0" dirty="0" smtClean="0"/>
              <a:t>placeholder or </a:t>
            </a:r>
            <a:br>
              <a:rPr lang="en-US" noProof="0" dirty="0" smtClean="0"/>
            </a:br>
            <a:r>
              <a:rPr lang="en-US" noProof="0" dirty="0" smtClean="0"/>
              <a:t>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355" y="329842"/>
            <a:ext cx="5792020" cy="787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1354" y="1116889"/>
            <a:ext cx="5792021" cy="3223618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>
          <a:xfrm>
            <a:off x="2851150" y="4757738"/>
            <a:ext cx="2895600" cy="1508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or source – Delete if not using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9BA60-6255-9A48-8928-96D8F4DF7C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2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Only 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525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1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Drag picture over placeholder </a:t>
            </a:r>
            <a:br>
              <a:rPr lang="en-US" noProof="0" dirty="0" smtClean="0"/>
            </a:br>
            <a:r>
              <a:rPr lang="en-US" noProof="0" dirty="0" smtClean="0"/>
              <a:t>or click icon to add image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635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or source – Delete if not using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4AE667-BC01-1044-87D7-2CDCB7B0D6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3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51938" cy="5033963"/>
          </a:xfrm>
          <a:prstGeom prst="rect">
            <a:avLst/>
          </a:prstGeom>
          <a:solidFill>
            <a:srgbClr val="2525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1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8063" y="3175"/>
            <a:ext cx="371475" cy="3714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or source – Delete if not using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2CDB35-04A9-1A49-800E-F59ADE7FA2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2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or Quot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9" y="-3175"/>
            <a:ext cx="3798217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0" y="5029200"/>
            <a:ext cx="9144000" cy="1143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marL="85723" defTabSz="4081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0" y="425707"/>
            <a:ext cx="4596805" cy="4244282"/>
          </a:xfrm>
        </p:spPr>
        <p:txBody>
          <a:bodyPr anchor="ctr"/>
          <a:lstStyle>
            <a:lvl1pPr marL="0" indent="0">
              <a:buNone/>
              <a:defRPr sz="3200" b="1">
                <a:latin typeface="Calibri"/>
                <a:cs typeface="Calibri"/>
              </a:defRPr>
            </a:lvl1pPr>
            <a:lvl2pPr marL="0" indent="0">
              <a:buNone/>
              <a:defRPr sz="1600" i="1"/>
            </a:lvl2pPr>
            <a:lvl3pPr marL="10914" indent="0">
              <a:buNone/>
              <a:tabLst/>
              <a:defRPr sz="16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E4160-F8A8-A243-81EF-F78A008C6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or Quot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763" y="661"/>
            <a:ext cx="3792538" cy="5123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0" y="5029200"/>
            <a:ext cx="9144000" cy="1143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marL="85723" defTabSz="4081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Helvetica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0" y="425707"/>
            <a:ext cx="4596805" cy="4244282"/>
          </a:xfrm>
        </p:spPr>
        <p:txBody>
          <a:bodyPr anchor="ctr"/>
          <a:lstStyle>
            <a:lvl1pPr marL="0" indent="0">
              <a:buNone/>
              <a:defRPr sz="3200" b="1">
                <a:latin typeface="Calibri"/>
                <a:cs typeface="Calibri"/>
              </a:defRPr>
            </a:lvl1pPr>
            <a:lvl2pPr marL="0" indent="0">
              <a:buNone/>
              <a:defRPr sz="1600" i="1"/>
            </a:lvl2pPr>
            <a:lvl3pPr marL="10914" indent="0">
              <a:buNone/>
              <a:tabLst/>
              <a:defRPr sz="16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95C32-733B-D749-865A-E511175CD9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3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-174625" y="-304800"/>
            <a:ext cx="9491663" cy="5732463"/>
            <a:chOff x="-174738" y="-304180"/>
            <a:chExt cx="9491605" cy="5732175"/>
          </a:xfrm>
        </p:grpSpPr>
        <p:cxnSp>
          <p:nvCxnSpPr>
            <p:cNvPr id="3" name="Straight Connector 2"/>
            <p:cNvCxnSpPr/>
            <p:nvPr/>
          </p:nvCxnSpPr>
          <p:spPr bwMode="auto">
            <a:xfrm>
              <a:off x="553921" y="-304180"/>
              <a:ext cx="0" cy="5732175"/>
            </a:xfrm>
            <a:prstGeom prst="line">
              <a:avLst/>
            </a:prstGeom>
            <a:solidFill>
              <a:srgbClr val="4F81BD"/>
            </a:solidFill>
            <a:ln w="12700" cap="flat" cmpd="sng" algn="ctr">
              <a:solidFill>
                <a:schemeClr val="tx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" name="Straight Connector 3"/>
            <p:cNvCxnSpPr/>
            <p:nvPr/>
          </p:nvCxnSpPr>
          <p:spPr bwMode="auto">
            <a:xfrm>
              <a:off x="8618371" y="-304180"/>
              <a:ext cx="0" cy="5732175"/>
            </a:xfrm>
            <a:prstGeom prst="line">
              <a:avLst/>
            </a:prstGeom>
            <a:solidFill>
              <a:srgbClr val="4F81BD"/>
            </a:solidFill>
            <a:ln w="12700" cap="flat" cmpd="sng" algn="ctr">
              <a:solidFill>
                <a:schemeClr val="tx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" name="Group 10"/>
            <p:cNvGrpSpPr>
              <a:grpSpLocks/>
            </p:cNvGrpSpPr>
            <p:nvPr/>
          </p:nvGrpSpPr>
          <p:grpSpPr bwMode="auto">
            <a:xfrm>
              <a:off x="-174738" y="422858"/>
              <a:ext cx="9491605" cy="4300322"/>
              <a:chOff x="-533400" y="422858"/>
              <a:chExt cx="12633327" cy="4300322"/>
            </a:xfrm>
          </p:grpSpPr>
          <p:cxnSp>
            <p:nvCxnSpPr>
              <p:cNvPr id="7" name="Straight Connector 6"/>
              <p:cNvCxnSpPr/>
              <p:nvPr/>
            </p:nvCxnSpPr>
            <p:spPr bwMode="auto">
              <a:xfrm>
                <a:off x="-457334" y="422858"/>
                <a:ext cx="12557261" cy="0"/>
              </a:xfrm>
              <a:prstGeom prst="line">
                <a:avLst/>
              </a:prstGeom>
              <a:solidFill>
                <a:srgbClr val="4F81BD"/>
              </a:solidFill>
              <a:ln w="12700" cap="flat" cmpd="sng" algn="ctr">
                <a:solidFill>
                  <a:schemeClr val="tx2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Straight Connector 7"/>
              <p:cNvCxnSpPr/>
              <p:nvPr/>
            </p:nvCxnSpPr>
            <p:spPr bwMode="auto">
              <a:xfrm>
                <a:off x="-533400" y="1234167"/>
                <a:ext cx="12557261" cy="0"/>
              </a:xfrm>
              <a:prstGeom prst="line">
                <a:avLst/>
              </a:prstGeom>
              <a:solidFill>
                <a:srgbClr val="4F81BD"/>
              </a:solidFill>
              <a:ln w="12700" cap="flat" cmpd="sng" algn="ctr">
                <a:solidFill>
                  <a:schemeClr val="tx2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Straight Connector 8"/>
              <p:cNvCxnSpPr/>
              <p:nvPr/>
            </p:nvCxnSpPr>
            <p:spPr bwMode="auto">
              <a:xfrm>
                <a:off x="-457334" y="4723180"/>
                <a:ext cx="12557261" cy="0"/>
              </a:xfrm>
              <a:prstGeom prst="line">
                <a:avLst/>
              </a:prstGeom>
              <a:solidFill>
                <a:srgbClr val="4F81BD"/>
              </a:solidFill>
              <a:ln w="12700" cap="flat" cmpd="sng" algn="ctr">
                <a:solidFill>
                  <a:schemeClr val="tx2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6" name="Straight Connector 5"/>
            <p:cNvCxnSpPr/>
            <p:nvPr/>
          </p:nvCxnSpPr>
          <p:spPr bwMode="auto">
            <a:xfrm>
              <a:off x="8993019" y="-304180"/>
              <a:ext cx="0" cy="5732175"/>
            </a:xfrm>
            <a:prstGeom prst="line">
              <a:avLst/>
            </a:prstGeom>
            <a:solidFill>
              <a:srgbClr val="4F81BD"/>
            </a:solidFill>
            <a:ln w="12700" cap="flat" cmpd="sng" algn="ctr">
              <a:solidFill>
                <a:schemeClr val="tx2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" name="Group 15"/>
          <p:cNvGrpSpPr>
            <a:grpSpLocks/>
          </p:cNvGrpSpPr>
          <p:nvPr/>
        </p:nvGrpSpPr>
        <p:grpSpPr bwMode="auto">
          <a:xfrm>
            <a:off x="554038" y="1196013"/>
            <a:ext cx="8083550" cy="6807200"/>
            <a:chOff x="590367" y="1148454"/>
            <a:chExt cx="10758016" cy="7487920"/>
          </a:xfrm>
        </p:grpSpPr>
        <p:sp>
          <p:nvSpPr>
            <p:cNvPr id="11" name="Content Placeholder 16"/>
            <p:cNvSpPr txBox="1">
              <a:spLocks/>
            </p:cNvSpPr>
            <p:nvPr/>
          </p:nvSpPr>
          <p:spPr>
            <a:xfrm>
              <a:off x="590367" y="1148454"/>
              <a:ext cx="5174073" cy="7487920"/>
            </a:xfrm>
            <a:prstGeom prst="rect">
              <a:avLst/>
            </a:prstGeom>
          </p:spPr>
          <p:txBody>
            <a:bodyPr lIns="121893" tIns="60947" rIns="121893" bIns="60947"/>
            <a:lstStyle>
              <a:lvl1pPr marL="0" indent="0" algn="l" defTabSz="457177" rtl="0" eaLnBrk="1" latinLnBrk="0" hangingPunct="1">
                <a:spcBef>
                  <a:spcPts val="1200"/>
                </a:spcBef>
                <a:buFont typeface="Arial"/>
                <a:buNone/>
                <a:defRPr sz="2400" kern="1200">
                  <a:solidFill>
                    <a:schemeClr val="accent3"/>
                  </a:solidFill>
                  <a:latin typeface="Arial"/>
                  <a:ea typeface="+mn-ea"/>
                  <a:cs typeface="Arial"/>
                </a:defRPr>
              </a:lvl1pPr>
              <a:lvl2pPr marL="233363" indent="-233363" algn="l" defTabSz="457177" rtl="0" eaLnBrk="1" latinLnBrk="0" hangingPunct="1">
                <a:spcBef>
                  <a:spcPts val="800"/>
                </a:spcBef>
                <a:spcAft>
                  <a:spcPts val="200"/>
                </a:spcAft>
                <a:buFont typeface="Arial"/>
                <a:buChar char="•"/>
                <a:defRPr sz="2000" kern="1200">
                  <a:solidFill>
                    <a:schemeClr val="accent1"/>
                  </a:solidFill>
                  <a:latin typeface="Arial"/>
                  <a:ea typeface="+mn-ea"/>
                  <a:cs typeface="Arial"/>
                </a:defRPr>
              </a:lvl2pPr>
              <a:lvl3pPr marL="457200" indent="-161925" algn="l" defTabSz="457177" rtl="0" eaLnBrk="1" latinLnBrk="0" hangingPunct="1">
                <a:spcBef>
                  <a:spcPts val="600"/>
                </a:spcBef>
                <a:spcAft>
                  <a:spcPts val="200"/>
                </a:spcAft>
                <a:buFont typeface="Lucida Grande"/>
                <a:buChar char="-"/>
                <a:tabLst/>
                <a:defRPr sz="1600" kern="1200">
                  <a:solidFill>
                    <a:schemeClr val="accent1"/>
                  </a:solidFill>
                  <a:latin typeface="Arial"/>
                  <a:ea typeface="+mn-ea"/>
                  <a:cs typeface="Arial"/>
                </a:defRPr>
              </a:lvl3pPr>
              <a:lvl4pPr marL="1600120" indent="-228589" algn="l" defTabSz="457177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297" indent="-228589" algn="l" defTabSz="457177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474" indent="-228589" algn="l" defTabSz="457177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51" indent="-228589" algn="l" defTabSz="457177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9" indent="-228589" algn="l" defTabSz="457177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6" indent="-228589" algn="l" defTabSz="457177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800"/>
                </a:spcBef>
                <a:spcAft>
                  <a:spcPts val="0"/>
                </a:spcAft>
                <a:defRPr/>
              </a:pPr>
              <a:r>
                <a:rPr lang="en-US" sz="1400" b="1" dirty="0" smtClean="0">
                  <a:solidFill>
                    <a:schemeClr val="tx1"/>
                  </a:solidFill>
                  <a:latin typeface="Calibri"/>
                  <a:cs typeface="Calibri"/>
                </a:rPr>
                <a:t>What are drawing guides?  </a:t>
              </a:r>
            </a:p>
            <a:p>
              <a:pPr fontAlgn="auto">
                <a:spcBef>
                  <a:spcPts val="400"/>
                </a:spcBef>
                <a:spcAft>
                  <a:spcPts val="0"/>
                </a:spcAft>
                <a:defRPr/>
              </a:pPr>
              <a:r>
                <a:rPr lang="en-US" sz="1050" dirty="0" smtClean="0">
                  <a:solidFill>
                    <a:schemeClr val="tx1"/>
                  </a:solidFill>
                  <a:latin typeface="Calibri"/>
                  <a:cs typeface="Calibri"/>
                </a:rPr>
                <a:t>These</a:t>
              </a:r>
              <a:r>
                <a:rPr lang="en-US" sz="1050" baseline="0" dirty="0" smtClean="0">
                  <a:solidFill>
                    <a:schemeClr val="tx1"/>
                  </a:solidFill>
                  <a:latin typeface="Calibri"/>
                  <a:cs typeface="Calibri"/>
                </a:rPr>
                <a:t> are </a:t>
              </a:r>
              <a:r>
                <a:rPr lang="en-US" sz="1050" dirty="0" smtClean="0">
                  <a:solidFill>
                    <a:schemeClr val="tx1"/>
                  </a:solidFill>
                  <a:latin typeface="Calibri"/>
                  <a:cs typeface="Calibri"/>
                </a:rPr>
                <a:t>thin lines that that appear on all pages in the same place, but don’t show up when you print or view deck in </a:t>
              </a:r>
              <a:br>
                <a:rPr lang="en-US" sz="1050" dirty="0" smtClean="0">
                  <a:solidFill>
                    <a:schemeClr val="tx1"/>
                  </a:solidFill>
                  <a:latin typeface="Calibri"/>
                  <a:cs typeface="Calibri"/>
                </a:rPr>
              </a:br>
              <a:r>
                <a:rPr lang="en-US" sz="1050" dirty="0" smtClean="0">
                  <a:solidFill>
                    <a:schemeClr val="tx1"/>
                  </a:solidFill>
                  <a:latin typeface="Calibri"/>
                  <a:cs typeface="Calibri"/>
                </a:rPr>
                <a:t>Show mode.  </a:t>
              </a:r>
            </a:p>
            <a:p>
              <a:pPr fontAlgn="auto">
                <a:spcBef>
                  <a:spcPts val="1000"/>
                </a:spcBef>
                <a:spcAft>
                  <a:spcPts val="0"/>
                </a:spcAft>
                <a:defRPr/>
              </a:pPr>
              <a:r>
                <a:rPr lang="en-US" sz="1050" dirty="0" smtClean="0">
                  <a:solidFill>
                    <a:schemeClr val="tx1"/>
                  </a:solidFill>
                  <a:latin typeface="Calibri"/>
                  <a:cs typeface="Calibri"/>
                </a:rPr>
                <a:t>Think of them as internal margins for the proper alignment </a:t>
              </a:r>
              <a:br>
                <a:rPr lang="en-US" sz="1050" dirty="0" smtClean="0">
                  <a:solidFill>
                    <a:schemeClr val="tx1"/>
                  </a:solidFill>
                  <a:latin typeface="Calibri"/>
                  <a:cs typeface="Calibri"/>
                </a:rPr>
              </a:br>
              <a:r>
                <a:rPr lang="en-US" sz="1050" dirty="0" smtClean="0">
                  <a:solidFill>
                    <a:schemeClr val="tx1"/>
                  </a:solidFill>
                  <a:latin typeface="Calibri"/>
                  <a:cs typeface="Calibri"/>
                </a:rPr>
                <a:t>and consistent placement of content. Object will snap to them and they are also perfect for cropping an image to. </a:t>
              </a:r>
            </a:p>
            <a:p>
              <a:pPr fontAlgn="auto">
                <a:spcBef>
                  <a:spcPts val="1000"/>
                </a:spcBef>
                <a:spcAft>
                  <a:spcPts val="700"/>
                </a:spcAft>
                <a:defRPr/>
              </a:pPr>
              <a:r>
                <a:rPr lang="en-US" sz="1050" dirty="0" smtClean="0">
                  <a:solidFill>
                    <a:schemeClr val="tx1"/>
                  </a:solidFill>
                  <a:latin typeface="Calibri"/>
                  <a:cs typeface="Calibri"/>
                </a:rPr>
                <a:t>This template has pre-made guides that delineate where </a:t>
              </a:r>
              <a:br>
                <a:rPr lang="en-US" sz="1050" dirty="0" smtClean="0">
                  <a:solidFill>
                    <a:schemeClr val="tx1"/>
                  </a:solidFill>
                  <a:latin typeface="Calibri"/>
                  <a:cs typeface="Calibri"/>
                </a:rPr>
              </a:br>
              <a:r>
                <a:rPr lang="en-US" sz="1050" dirty="0" smtClean="0">
                  <a:solidFill>
                    <a:schemeClr val="tx1"/>
                  </a:solidFill>
                  <a:latin typeface="Calibri"/>
                  <a:cs typeface="Calibri"/>
                </a:rPr>
                <a:t>your workspace is.  </a:t>
              </a:r>
              <a:endParaRPr lang="en-US" sz="1100" b="1" dirty="0" smtClean="0">
                <a:solidFill>
                  <a:schemeClr val="tx1"/>
                </a:solidFill>
                <a:latin typeface="Calibri"/>
                <a:cs typeface="Calibri"/>
              </a:endParaRPr>
            </a:p>
            <a:p>
              <a:pPr fontAlgn="auto">
                <a:spcBef>
                  <a:spcPts val="800"/>
                </a:spcBef>
                <a:spcAft>
                  <a:spcPts val="700"/>
                </a:spcAft>
                <a:defRPr/>
              </a:pPr>
              <a:r>
                <a:rPr lang="en-US" sz="1400" b="1" dirty="0" smtClean="0">
                  <a:solidFill>
                    <a:schemeClr val="tx1"/>
                  </a:solidFill>
                  <a:latin typeface="Calibri"/>
                  <a:cs typeface="Calibri"/>
                </a:rPr>
                <a:t>How to turn guides on and off</a:t>
              </a:r>
            </a:p>
            <a:p>
              <a:pPr fontAlgn="auto">
                <a:spcBef>
                  <a:spcPts val="400"/>
                </a:spcBef>
                <a:spcAft>
                  <a:spcPts val="0"/>
                </a:spcAft>
                <a:buClr>
                  <a:schemeClr val="accent3"/>
                </a:buClr>
                <a:defRPr/>
              </a:pPr>
              <a:r>
                <a:rPr lang="en-US" sz="1050" b="1" dirty="0" smtClean="0">
                  <a:solidFill>
                    <a:schemeClr val="tx1"/>
                  </a:solidFill>
                  <a:latin typeface="Calibri"/>
                  <a:cs typeface="Calibri"/>
                </a:rPr>
                <a:t>Mac 2011: </a:t>
              </a:r>
              <a:r>
                <a:rPr lang="en-US" sz="1050" dirty="0" smtClean="0">
                  <a:solidFill>
                    <a:schemeClr val="tx1"/>
                  </a:solidFill>
                  <a:latin typeface="Calibri"/>
                  <a:cs typeface="Calibri"/>
                </a:rPr>
                <a:t>Control + Option + Command + G </a:t>
              </a:r>
              <a:br>
                <a:rPr lang="en-US" sz="1050" dirty="0" smtClean="0">
                  <a:solidFill>
                    <a:schemeClr val="tx1"/>
                  </a:solidFill>
                  <a:latin typeface="Calibri"/>
                  <a:cs typeface="Calibri"/>
                </a:rPr>
              </a:br>
              <a:r>
                <a:rPr lang="en-US" sz="1050" dirty="0" smtClean="0">
                  <a:solidFill>
                    <a:schemeClr val="tx1"/>
                  </a:solidFill>
                  <a:latin typeface="Calibri"/>
                  <a:cs typeface="Calibri"/>
                </a:rPr>
                <a:t>or View &gt; Guides &gt; Static Guides</a:t>
              </a:r>
            </a:p>
            <a:p>
              <a:pPr fontAlgn="auto">
                <a:spcBef>
                  <a:spcPts val="800"/>
                </a:spcBef>
                <a:spcAft>
                  <a:spcPts val="0"/>
                </a:spcAft>
                <a:buClr>
                  <a:schemeClr val="accent3"/>
                </a:buClr>
                <a:defRPr/>
              </a:pPr>
              <a:r>
                <a:rPr lang="en-US" sz="1050" b="1" dirty="0" smtClean="0">
                  <a:solidFill>
                    <a:schemeClr val="tx1"/>
                  </a:solidFill>
                  <a:latin typeface="Calibri"/>
                  <a:cs typeface="Calibri"/>
                </a:rPr>
                <a:t>Windows: </a:t>
              </a:r>
              <a:r>
                <a:rPr lang="en-US" sz="1050" dirty="0" smtClean="0">
                  <a:solidFill>
                    <a:schemeClr val="tx1"/>
                  </a:solidFill>
                  <a:latin typeface="Calibri"/>
                  <a:cs typeface="Calibri"/>
                </a:rPr>
                <a:t>ALT + F9  </a:t>
              </a:r>
              <a:br>
                <a:rPr lang="en-US" sz="1050" dirty="0" smtClean="0">
                  <a:solidFill>
                    <a:schemeClr val="tx1"/>
                  </a:solidFill>
                  <a:latin typeface="Calibri"/>
                  <a:cs typeface="Calibri"/>
                </a:rPr>
              </a:br>
              <a:r>
                <a:rPr lang="en-US" sz="1050" dirty="0" smtClean="0">
                  <a:solidFill>
                    <a:schemeClr val="tx1"/>
                  </a:solidFill>
                  <a:latin typeface="Calibri"/>
                  <a:cs typeface="Calibri"/>
                </a:rPr>
                <a:t>or Right click area off workspace &gt; Grids and Guides &gt; </a:t>
              </a:r>
              <a:br>
                <a:rPr lang="en-US" sz="1050" dirty="0" smtClean="0">
                  <a:solidFill>
                    <a:schemeClr val="tx1"/>
                  </a:solidFill>
                  <a:latin typeface="Calibri"/>
                  <a:cs typeface="Calibri"/>
                </a:rPr>
              </a:br>
              <a:r>
                <a:rPr lang="en-US" sz="1050" dirty="0" smtClean="0">
                  <a:solidFill>
                    <a:schemeClr val="tx1"/>
                  </a:solidFill>
                  <a:latin typeface="Calibri"/>
                  <a:cs typeface="Calibri"/>
                </a:rPr>
                <a:t>Display Drawing Guides on Screen</a:t>
              </a: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5982051" y="1148454"/>
              <a:ext cx="5366332" cy="4152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893" tIns="60947" rIns="121893" bIns="60947">
              <a:spAutoFit/>
            </a:bodyPr>
            <a:lstStyle/>
            <a:p>
              <a:pPr defTabSz="542925">
                <a:spcBef>
                  <a:spcPts val="800"/>
                </a:spcBef>
              </a:pPr>
              <a:r>
                <a:rPr lang="en-US" sz="1400" b="1" dirty="0">
                  <a:cs typeface="Calibri" charset="0"/>
                </a:rPr>
                <a:t>Realigning guides</a:t>
              </a:r>
              <a:endParaRPr lang="en-US" sz="1200" b="1" dirty="0">
                <a:cs typeface="Calibri" charset="0"/>
              </a:endParaRPr>
            </a:p>
            <a:p>
              <a:pPr defTabSz="542925">
                <a:spcBef>
                  <a:spcPts val="400"/>
                </a:spcBef>
              </a:pPr>
              <a:r>
                <a:rPr lang="en-US" sz="1000" dirty="0">
                  <a:cs typeface="Calibri" charset="0"/>
                </a:rPr>
                <a:t>Guides can not be locked in place and can easily be moved accidentally.  </a:t>
              </a:r>
            </a:p>
            <a:p>
              <a:pPr defTabSz="542925">
                <a:spcBef>
                  <a:spcPts val="1000"/>
                </a:spcBef>
              </a:pPr>
              <a:r>
                <a:rPr lang="en-US" sz="1000" dirty="0">
                  <a:cs typeface="Calibri" charset="0"/>
                </a:rPr>
                <a:t>When working on any older deck, be sure to check and ensure that the guides in your deck are in place.</a:t>
              </a:r>
            </a:p>
            <a:p>
              <a:pPr defTabSz="542925">
                <a:spcBef>
                  <a:spcPts val="1000"/>
                </a:spcBef>
              </a:pPr>
              <a:r>
                <a:rPr lang="en-US" sz="1000" dirty="0">
                  <a:cs typeface="Calibri" charset="0"/>
                </a:rPr>
                <a:t>This slide layout illustrates how your guides should be set.</a:t>
              </a:r>
            </a:p>
            <a:p>
              <a:pPr defTabSz="542925">
                <a:spcBef>
                  <a:spcPts val="1000"/>
                </a:spcBef>
                <a:buFont typeface="Calibri" charset="0"/>
                <a:buAutoNum type="arabicPeriod"/>
              </a:pPr>
              <a:r>
                <a:rPr lang="en-US" sz="1000" b="1" dirty="0">
                  <a:cs typeface="Calibri" charset="0"/>
                </a:rPr>
                <a:t>Turn on </a:t>
              </a:r>
              <a:r>
                <a:rPr lang="en-US" sz="1000" dirty="0">
                  <a:cs typeface="Calibri" charset="0"/>
                </a:rPr>
                <a:t>your guides </a:t>
              </a:r>
            </a:p>
            <a:p>
              <a:pPr defTabSz="542925">
                <a:spcBef>
                  <a:spcPts val="1000"/>
                </a:spcBef>
                <a:buFont typeface="Calibri" charset="0"/>
                <a:buAutoNum type="arabicPeriod" startAt="2"/>
              </a:pPr>
              <a:r>
                <a:rPr lang="en-US" sz="1000" b="1" dirty="0">
                  <a:cs typeface="Calibri" charset="0"/>
                </a:rPr>
                <a:t>Insert </a:t>
              </a:r>
              <a:r>
                <a:rPr lang="en-US" sz="1000" dirty="0">
                  <a:cs typeface="Calibri" charset="0"/>
                </a:rPr>
                <a:t>a new Guide Layout slide option.</a:t>
              </a:r>
            </a:p>
            <a:p>
              <a:pPr defTabSz="542925">
                <a:spcBef>
                  <a:spcPts val="1000"/>
                </a:spcBef>
                <a:buFont typeface="Calibri" charset="0"/>
                <a:buAutoNum type="arabicPeriod" startAt="2"/>
              </a:pPr>
              <a:r>
                <a:rPr lang="en-US" sz="1000" b="1" dirty="0">
                  <a:cs typeface="Calibri" charset="0"/>
                </a:rPr>
                <a:t>Look </a:t>
              </a:r>
              <a:r>
                <a:rPr lang="en-US" sz="1000" dirty="0">
                  <a:cs typeface="Calibri" charset="0"/>
                </a:rPr>
                <a:t>to see if your guides align with the purple lines in the new slide.  If yes, your guides are set, if not, </a:t>
              </a:r>
              <a:br>
                <a:rPr lang="en-US" sz="1000" dirty="0">
                  <a:cs typeface="Calibri" charset="0"/>
                </a:rPr>
              </a:br>
              <a:r>
                <a:rPr lang="en-US" sz="1000" b="1" dirty="0">
                  <a:cs typeface="Calibri" charset="0"/>
                </a:rPr>
                <a:t>proceed</a:t>
              </a:r>
              <a:r>
                <a:rPr lang="en-US" sz="1000" dirty="0">
                  <a:cs typeface="Calibri" charset="0"/>
                </a:rPr>
                <a:t> to line up each of the blue lines with the dotted purple lines this page. </a:t>
              </a:r>
            </a:p>
            <a:p>
              <a:pPr defTabSz="542925">
                <a:spcBef>
                  <a:spcPts val="1000"/>
                </a:spcBef>
                <a:buFont typeface="Calibri" charset="0"/>
                <a:buAutoNum type="arabicPeriod" startAt="2"/>
              </a:pPr>
              <a:r>
                <a:rPr lang="en-US" sz="1000" dirty="0">
                  <a:cs typeface="Calibri" charset="0"/>
                </a:rPr>
                <a:t>Once guides are reset, </a:t>
              </a:r>
              <a:r>
                <a:rPr lang="en-US" sz="1000" b="1" dirty="0">
                  <a:cs typeface="Calibri" charset="0"/>
                </a:rPr>
                <a:t>delete</a:t>
              </a:r>
              <a:r>
                <a:rPr lang="en-US" sz="1000" dirty="0">
                  <a:cs typeface="Calibri" charset="0"/>
                </a:rPr>
                <a:t> the Guide Layout Slide</a:t>
              </a:r>
            </a:p>
            <a:p>
              <a:pPr defTabSz="542925">
                <a:lnSpc>
                  <a:spcPct val="150000"/>
                </a:lnSpc>
                <a:spcBef>
                  <a:spcPts val="800"/>
                </a:spcBef>
                <a:buClr>
                  <a:srgbClr val="D58A34"/>
                </a:buClr>
              </a:pPr>
              <a:endParaRPr lang="en-US" sz="1000" dirty="0">
                <a:cs typeface="Calibri" charset="0"/>
              </a:endParaRPr>
            </a:p>
            <a:p>
              <a:pPr defTabSz="542925">
                <a:spcBef>
                  <a:spcPts val="800"/>
                </a:spcBef>
              </a:pPr>
              <a:endParaRPr lang="en-US" sz="1000" dirty="0">
                <a:cs typeface="Calibri" charset="0"/>
              </a:endParaRPr>
            </a:p>
            <a:p>
              <a:pPr defTabSz="542925">
                <a:spcBef>
                  <a:spcPts val="800"/>
                </a:spcBef>
              </a:pPr>
              <a:endParaRPr lang="en-US" sz="1000" dirty="0">
                <a:cs typeface="Calibri" charset="0"/>
              </a:endParaRPr>
            </a:p>
          </p:txBody>
        </p:sp>
      </p:grp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454025" y="330200"/>
            <a:ext cx="8051800" cy="78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1639" tIns="40819" rIns="81639" bIns="40819" numCol="1" anchor="t" anchorCtr="0" compatLnSpc="1">
            <a:prstTxWarp prst="textNoShape">
              <a:avLst/>
            </a:prstTxWarp>
          </a:bodyPr>
          <a:lstStyle>
            <a:lvl1pPr>
              <a:defRPr baseline="0"/>
            </a:lvl1pPr>
          </a:lstStyle>
          <a:p>
            <a:pPr lvl="0"/>
            <a:r>
              <a:rPr lang="en-US" dirty="0" smtClean="0"/>
              <a:t>Drawing guide realignment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15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-with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6" name="Picture Placeholder 6" descr="ancestryALON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80" b="-13280"/>
          <a:stretch>
            <a:fillRect/>
          </a:stretch>
        </p:blipFill>
        <p:spPr bwMode="auto">
          <a:xfrm>
            <a:off x="476250" y="2343150"/>
            <a:ext cx="234473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0" y="5029200"/>
            <a:ext cx="9144000" cy="1143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marL="85723" defTabSz="4081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Helvetica Light" charset="0"/>
            </a:endParaRP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8063" y="3175"/>
            <a:ext cx="371475" cy="3714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1022" y="2985975"/>
            <a:ext cx="7772400" cy="49879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1611" y="3490325"/>
            <a:ext cx="6400800" cy="385558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/>
                </a:solidFill>
              </a:defRPr>
            </a:lvl1pPr>
            <a:lvl2pPr marL="408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51022" y="4269256"/>
            <a:ext cx="5460008" cy="305356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6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0" y="5029200"/>
            <a:ext cx="9144000" cy="1143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marL="85723" defTabSz="4081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Helvetica Light" charset="0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8063" y="3175"/>
            <a:ext cx="371475" cy="3714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113" y="2646540"/>
            <a:ext cx="8251278" cy="619365"/>
          </a:xfrm>
        </p:spPr>
        <p:txBody>
          <a:bodyPr anchor="b"/>
          <a:lstStyle>
            <a:lvl1pPr algn="l">
              <a:defRPr sz="3400" b="1" cap="none">
                <a:solidFill>
                  <a:srgbClr val="8CB425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113" y="3269276"/>
            <a:ext cx="8251278" cy="475199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081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3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58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3277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409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4916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5735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6555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637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2525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723" tIns="0" rIns="0" bIns="0"/>
          <a:lstStyle/>
          <a:p>
            <a:pPr>
              <a:spcBef>
                <a:spcPts val="675"/>
              </a:spcBef>
              <a:buClr>
                <a:schemeClr val="tx2"/>
              </a:buClr>
              <a:buFont typeface="Lucida Grande" charset="0"/>
              <a:buNone/>
            </a:pPr>
            <a:endParaRPr lang="en-US" sz="1800">
              <a:sym typeface="Helvetica Light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0" y="5029200"/>
            <a:ext cx="9144000" cy="1143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marL="85723" defTabSz="4081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Helvetica Light" charset="0"/>
            </a:endParaRPr>
          </a:p>
        </p:txBody>
      </p:sp>
      <p:pic>
        <p:nvPicPr>
          <p:cNvPr id="6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554312"/>
            <a:ext cx="9155113" cy="25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8063" y="3175"/>
            <a:ext cx="371475" cy="3714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113" y="995551"/>
            <a:ext cx="8251278" cy="619365"/>
          </a:xfrm>
        </p:spPr>
        <p:txBody>
          <a:bodyPr anchor="b"/>
          <a:lstStyle>
            <a:lvl1pPr algn="l">
              <a:defRPr sz="3400" b="1" cap="none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113" y="1614916"/>
            <a:ext cx="8251278" cy="349351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081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3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58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3277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409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4916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5735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6555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2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Stack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25252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5723" tIns="0" rIns="0" bIns="0"/>
          <a:lstStyle/>
          <a:p>
            <a:pPr>
              <a:spcBef>
                <a:spcPts val="675"/>
              </a:spcBef>
              <a:buClr>
                <a:schemeClr val="tx2"/>
              </a:buClr>
              <a:buFont typeface="Lucida Grande" charset="0"/>
              <a:buNone/>
            </a:pPr>
            <a:endParaRPr lang="en-US" sz="1800">
              <a:sym typeface="Helvetica Light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0" y="5029200"/>
            <a:ext cx="9144000" cy="1143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marL="85723" defTabSz="4081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Helvetica Light" charset="0"/>
            </a:endParaRPr>
          </a:p>
        </p:txBody>
      </p:sp>
      <p:pic>
        <p:nvPicPr>
          <p:cNvPr id="6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554312"/>
            <a:ext cx="9155113" cy="25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8063" y="3175"/>
            <a:ext cx="371475" cy="3714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113" y="995551"/>
            <a:ext cx="8251278" cy="619365"/>
          </a:xfrm>
        </p:spPr>
        <p:txBody>
          <a:bodyPr anchor="b"/>
          <a:lstStyle>
            <a:lvl1pPr algn="l">
              <a:defRPr sz="3400" b="1" cap="none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113" y="1614916"/>
            <a:ext cx="8251278" cy="349351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081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3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58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3277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409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4916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5735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6555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767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00475" y="-1588"/>
            <a:ext cx="5343525" cy="51435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1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5" name="Picture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31"/>
            <a:ext cx="3800475" cy="513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319588" y="327025"/>
            <a:ext cx="4283075" cy="554038"/>
          </a:xfrm>
          <a:prstGeom prst="rect">
            <a:avLst/>
          </a:prstGeom>
        </p:spPr>
        <p:txBody>
          <a:bodyPr lIns="81639" tIns="40819" rIns="81639" bIns="40819"/>
          <a:lstStyle>
            <a:lvl1pPr algn="l" defTabSz="40819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4000" dirty="0" smtClean="0"/>
              <a:t>Agenda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9938" y="1260388"/>
            <a:ext cx="4306537" cy="3459095"/>
          </a:xfrm>
        </p:spPr>
        <p:txBody>
          <a:bodyPr/>
          <a:lstStyle>
            <a:lvl1pPr marL="406400" indent="-406400">
              <a:buClr>
                <a:schemeClr val="bg1"/>
              </a:buClr>
              <a:buFont typeface="+mj-lt"/>
              <a:buAutoNum type="romanUcPeriod"/>
              <a:defRPr sz="2000">
                <a:solidFill>
                  <a:schemeClr val="bg1"/>
                </a:solidFill>
              </a:defRPr>
            </a:lvl1pPr>
            <a:lvl2pPr marL="230188" indent="-230188">
              <a:buClr>
                <a:schemeClr val="bg1"/>
              </a:buClr>
              <a:buFont typeface="+mj-lt"/>
              <a:buAutoNum type="alphaLcPeriod"/>
              <a:defRPr sz="1600">
                <a:solidFill>
                  <a:schemeClr val="bg1"/>
                </a:solidFill>
              </a:defRPr>
            </a:lvl2pPr>
            <a:lvl3pPr marL="630238" indent="-400050">
              <a:buClr>
                <a:schemeClr val="bg1"/>
              </a:buClr>
              <a:buFont typeface="+mj-lt"/>
              <a:buAutoNum type="romanUcPeriod"/>
              <a:defRPr sz="1400">
                <a:solidFill>
                  <a:schemeClr val="bg1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0773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 Slide_Ad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800475" cy="5143500"/>
          </a:xfrm>
          <a:prstGeom prst="rect">
            <a:avLst/>
          </a:prstGeom>
          <a:solidFill>
            <a:srgbClr val="2525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1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00475" y="0"/>
            <a:ext cx="5343525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081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319588" y="327025"/>
            <a:ext cx="4283075" cy="554038"/>
          </a:xfrm>
          <a:prstGeom prst="rect">
            <a:avLst/>
          </a:prstGeom>
        </p:spPr>
        <p:txBody>
          <a:bodyPr lIns="81639" tIns="40819" rIns="81639" bIns="40819"/>
          <a:lstStyle>
            <a:lvl1pPr algn="l" defTabSz="40819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4000" dirty="0" smtClean="0"/>
              <a:t>Agenda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9938" y="1260388"/>
            <a:ext cx="4306537" cy="3459095"/>
          </a:xfrm>
        </p:spPr>
        <p:txBody>
          <a:bodyPr/>
          <a:lstStyle>
            <a:lvl1pPr marL="406400" indent="-406400">
              <a:buClr>
                <a:schemeClr val="bg1"/>
              </a:buClr>
              <a:buFont typeface="+mj-lt"/>
              <a:buAutoNum type="romanUcPeriod"/>
              <a:defRPr sz="2000">
                <a:solidFill>
                  <a:schemeClr val="bg1"/>
                </a:solidFill>
              </a:defRPr>
            </a:lvl1pPr>
            <a:lvl2pPr marL="230188" indent="-230188">
              <a:buClr>
                <a:schemeClr val="bg1"/>
              </a:buClr>
              <a:buFont typeface="+mj-lt"/>
              <a:buAutoNum type="alphaLcPeriod"/>
              <a:defRPr sz="1600">
                <a:solidFill>
                  <a:schemeClr val="bg1"/>
                </a:solidFill>
              </a:defRPr>
            </a:lvl2pPr>
            <a:lvl3pPr marL="630238" indent="-400050">
              <a:buClr>
                <a:schemeClr val="bg1"/>
              </a:buClr>
              <a:buFont typeface="+mj-lt"/>
              <a:buAutoNum type="romanUcPeriod"/>
              <a:defRPr sz="1400">
                <a:solidFill>
                  <a:schemeClr val="bg1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800475" cy="5143500"/>
          </a:xfrm>
          <a:ln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 smtClean="0"/>
              <a:t>Drag picture over</a:t>
            </a:r>
            <a:br>
              <a:rPr lang="en-US" noProof="0" dirty="0" smtClean="0"/>
            </a:br>
            <a:r>
              <a:rPr lang="en-US" noProof="0" dirty="0" smtClean="0"/>
              <a:t>placeholder or </a:t>
            </a:r>
            <a:br>
              <a:rPr lang="en-US" noProof="0" dirty="0" smtClean="0"/>
            </a:br>
            <a:r>
              <a:rPr lang="en-US" noProof="0" dirty="0" smtClean="0"/>
              <a:t>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154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tabLst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or source – Delete if not using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ACA8C3-73D2-714B-8C89-806DA360C9F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9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2012" y="1116889"/>
            <a:ext cx="3986421" cy="3223618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540" y="1116889"/>
            <a:ext cx="3986421" cy="3223618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Footer or source – Delete if not using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666E88-8C72-2A47-8664-CE3AE14A2B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6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4025" y="330200"/>
            <a:ext cx="8051800" cy="78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1639" tIns="40819" rIns="81639" bIns="408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4025" y="1116975"/>
            <a:ext cx="8043863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1639" tIns="40819" rIns="81639" bIns="408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4988" y="4757738"/>
            <a:ext cx="4135437" cy="141287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defTabSz="40819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Footer or source – Delete if not using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16975" y="4768850"/>
            <a:ext cx="179388" cy="1968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 defTabSz="408194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54F5E84-B879-C346-892F-D26C7BF269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0" name="Picture 7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8063" y="3175"/>
            <a:ext cx="371475" cy="3714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 bwMode="auto">
          <a:xfrm>
            <a:off x="0" y="5029200"/>
            <a:ext cx="9144000" cy="1143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50000"/>
              </a:srgbClr>
            </a:outerShdw>
          </a:effectLst>
        </p:spPr>
        <p:txBody>
          <a:bodyPr lIns="19050" tIns="19050" rIns="19050" bIns="19050" anchor="ctr"/>
          <a:lstStyle/>
          <a:p>
            <a:pPr marL="85723" defTabSz="4081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Helvetica Light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22" r:id="rId8"/>
    <p:sldLayoutId id="2147483723" r:id="rId9"/>
    <p:sldLayoutId id="2147483731" r:id="rId10"/>
    <p:sldLayoutId id="2147483732" r:id="rId11"/>
    <p:sldLayoutId id="2147483733" r:id="rId12"/>
    <p:sldLayoutId id="2147483734" r:id="rId13"/>
    <p:sldLayoutId id="2147483739" r:id="rId14"/>
    <p:sldLayoutId id="2147483724" r:id="rId15"/>
    <p:sldLayoutId id="2147483735" r:id="rId16"/>
    <p:sldLayoutId id="2147483736" r:id="rId17"/>
    <p:sldLayoutId id="2147483737" r:id="rId18"/>
    <p:sldLayoutId id="2147483738" r:id="rId1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hdr="0" ftr="0" dt="0"/>
  <p:txStyles>
    <p:titleStyle>
      <a:lvl1pPr algn="l" defTabSz="4079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Trebuchet MS"/>
          <a:ea typeface="ＭＳ Ｐゴシック" charset="0"/>
          <a:cs typeface="Trebuchet MS"/>
        </a:defRPr>
      </a:lvl1pPr>
      <a:lvl2pPr algn="l" defTabSz="4079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rebuchet MS" charset="0"/>
          <a:ea typeface="ＭＳ Ｐゴシック" charset="0"/>
        </a:defRPr>
      </a:lvl2pPr>
      <a:lvl3pPr algn="l" defTabSz="4079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rebuchet MS" charset="0"/>
          <a:ea typeface="ＭＳ Ｐゴシック" charset="0"/>
        </a:defRPr>
      </a:lvl3pPr>
      <a:lvl4pPr algn="l" defTabSz="4079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rebuchet MS" charset="0"/>
          <a:ea typeface="ＭＳ Ｐゴシック" charset="0"/>
        </a:defRPr>
      </a:lvl4pPr>
      <a:lvl5pPr algn="l" defTabSz="4079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rebuchet MS" charset="0"/>
          <a:ea typeface="ＭＳ Ｐゴシック" charset="0"/>
        </a:defRPr>
      </a:lvl5pPr>
      <a:lvl6pPr marL="457200" algn="l" defTabSz="4079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rebuchet MS" charset="0"/>
          <a:ea typeface="ＭＳ Ｐゴシック" charset="0"/>
        </a:defRPr>
      </a:lvl6pPr>
      <a:lvl7pPr marL="914400" algn="l" defTabSz="4079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rebuchet MS" charset="0"/>
          <a:ea typeface="ＭＳ Ｐゴシック" charset="0"/>
        </a:defRPr>
      </a:lvl7pPr>
      <a:lvl8pPr marL="1371600" algn="l" defTabSz="4079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rebuchet MS" charset="0"/>
          <a:ea typeface="ＭＳ Ｐゴシック" charset="0"/>
        </a:defRPr>
      </a:lvl8pPr>
      <a:lvl9pPr marL="1828800" algn="l" defTabSz="4079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rebuchet MS" charset="0"/>
          <a:ea typeface="ＭＳ Ｐゴシック" charset="0"/>
        </a:defRPr>
      </a:lvl9pPr>
    </p:titleStyle>
    <p:bodyStyle>
      <a:lvl1pPr marL="203200" indent="-203200" algn="l" defTabSz="407988" rtl="0" eaLnBrk="1" fontAlgn="base" hangingPunct="1">
        <a:spcBef>
          <a:spcPts val="1200"/>
        </a:spcBef>
        <a:spcAft>
          <a:spcPct val="0"/>
        </a:spcAft>
        <a:buClr>
          <a:schemeClr val="accent1"/>
        </a:buClr>
        <a:buSzPct val="110000"/>
        <a:buFont typeface="Arial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87350" indent="-157163" algn="l" defTabSz="346075" rtl="0" eaLnBrk="1" fontAlgn="base" hangingPunct="1">
        <a:spcBef>
          <a:spcPts val="600"/>
        </a:spcBef>
        <a:spcAft>
          <a:spcPts val="200"/>
        </a:spcAft>
        <a:buClr>
          <a:schemeClr val="accent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73088" indent="-171450" algn="l" defTabSz="230188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Lucida Grande" charset="0"/>
        <a:buChar char="-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427163" indent="-203200" algn="l" defTabSz="407988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836738" indent="-203200" algn="l" defTabSz="407988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245066" indent="-204097" algn="l" defTabSz="40819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260" indent="-204097" algn="l" defTabSz="40819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454" indent="-204097" algn="l" defTabSz="40819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648" indent="-204097" algn="l" defTabSz="408194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19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94" algn="l" defTabSz="40819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88" algn="l" defTabSz="40819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2" algn="l" defTabSz="40819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76" algn="l" defTabSz="40819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69" algn="l" defTabSz="40819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63" algn="l" defTabSz="40819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57" algn="l" defTabSz="40819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1" algn="l" defTabSz="408194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gif"/><Relationship Id="rId7" Type="http://schemas.openxmlformats.org/officeDocument/2006/relationships/image" Target="../media/image26.jpg"/><Relationship Id="rId8" Type="http://schemas.openxmlformats.org/officeDocument/2006/relationships/image" Target="../media/image27.gif"/><Relationship Id="rId9" Type="http://schemas.openxmlformats.org/officeDocument/2006/relationships/image" Target="../media/image28.png"/><Relationship Id="rId10" Type="http://schemas.openxmlformats.org/officeDocument/2006/relationships/image" Target="../media/image29.gif"/><Relationship Id="rId11" Type="http://schemas.openxmlformats.org/officeDocument/2006/relationships/image" Target="../media/image30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ULL-row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1505" name="Title 1"/>
          <p:cNvSpPr>
            <a:spLocks noGrp="1"/>
          </p:cNvSpPr>
          <p:nvPr>
            <p:ph type="ctrTitle"/>
          </p:nvPr>
        </p:nvSpPr>
        <p:spPr>
          <a:xfrm>
            <a:off x="550863" y="2986088"/>
            <a:ext cx="7772400" cy="498475"/>
          </a:xfrm>
        </p:spPr>
        <p:txBody>
          <a:bodyPr/>
          <a:lstStyle/>
          <a:p>
            <a:r>
              <a:rPr lang="en-US" dirty="0" err="1" smtClean="0">
                <a:latin typeface="Trebuchet MS" charset="0"/>
              </a:rPr>
              <a:t>Docker</a:t>
            </a:r>
            <a:r>
              <a:rPr lang="en-US" dirty="0" smtClean="0">
                <a:latin typeface="Trebuchet MS" charset="0"/>
              </a:rPr>
              <a:t>: Build</a:t>
            </a:r>
            <a:r>
              <a:rPr lang="en-US" dirty="0">
                <a:latin typeface="Trebuchet MS" charset="0"/>
              </a:rPr>
              <a:t>, Ship and Run Any App, Anywhere</a:t>
            </a:r>
          </a:p>
        </p:txBody>
      </p:sp>
      <p:sp>
        <p:nvSpPr>
          <p:cNvPr id="21506" name="Subtitle 2"/>
          <p:cNvSpPr>
            <a:spLocks noGrp="1"/>
          </p:cNvSpPr>
          <p:nvPr>
            <p:ph type="subTitle" idx="1"/>
          </p:nvPr>
        </p:nvSpPr>
        <p:spPr>
          <a:xfrm>
            <a:off x="561975" y="3490913"/>
            <a:ext cx="6400800" cy="385762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alibri" charset="0"/>
              </a:rPr>
              <a:t>Robert Schultz</a:t>
            </a:r>
            <a:r>
              <a:rPr lang="en-US" dirty="0" smtClean="0">
                <a:latin typeface="Calibri" charset="0"/>
              </a:rPr>
              <a:t/>
            </a:r>
            <a:br>
              <a:rPr lang="en-US" dirty="0" smtClean="0">
                <a:latin typeface="Calibri" charset="0"/>
              </a:rPr>
            </a:br>
            <a:r>
              <a:rPr lang="en-US" dirty="0" smtClean="0">
                <a:solidFill>
                  <a:schemeClr val="bg1"/>
                </a:solidFill>
                <a:latin typeface="Calibri" charset="0"/>
              </a:rPr>
              <a:t>Technical Director </a:t>
            </a:r>
            <a:r>
              <a:rPr lang="en-US" dirty="0" smtClean="0">
                <a:solidFill>
                  <a:schemeClr val="bg1"/>
                </a:solidFill>
                <a:latin typeface="Calibri" charset="0"/>
              </a:rPr>
              <a:t>@ </a:t>
            </a:r>
            <a:r>
              <a:rPr lang="en-US" dirty="0" err="1" smtClean="0">
                <a:solidFill>
                  <a:schemeClr val="bg1"/>
                </a:solidFill>
                <a:latin typeface="Calibri" charset="0"/>
              </a:rPr>
              <a:t>Ancestry.com</a:t>
            </a:r>
            <a:endParaRPr lang="en-US" dirty="0" smtClean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2150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50863" y="4268788"/>
            <a:ext cx="5459412" cy="306387"/>
          </a:xfrm>
        </p:spPr>
        <p:txBody>
          <a:bodyPr/>
          <a:lstStyle/>
          <a:p>
            <a:pPr eaLnBrk="1" hangingPunct="1"/>
            <a:endParaRPr lang="en-US" dirty="0">
              <a:latin typeface="Trebuchet MS" charset="0"/>
              <a:cs typeface="Trebuchet MS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is your builder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Automate the steps of how you configure and build up each image</a:t>
            </a:r>
          </a:p>
          <a:p>
            <a:r>
              <a:rPr lang="en-US" dirty="0" smtClean="0"/>
              <a:t>Provides a suite of commands to configure what </a:t>
            </a:r>
            <a:r>
              <a:rPr lang="en-US" dirty="0"/>
              <a:t>you </a:t>
            </a:r>
            <a:r>
              <a:rPr lang="en-US" dirty="0" smtClean="0"/>
              <a:t>need</a:t>
            </a:r>
          </a:p>
          <a:p>
            <a:r>
              <a:rPr lang="en-US" dirty="0" smtClean="0"/>
              <a:t>Set working paths, run custom commands, expose ports between the container and the host, run new 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5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FROM node</a:t>
            </a:r>
            <a:br>
              <a:rPr lang="en-US" dirty="0"/>
            </a:br>
            <a:r>
              <a:rPr lang="en-US" dirty="0"/>
              <a:t>MAINTAINER Robert Schultz </a:t>
            </a:r>
            <a:r>
              <a:rPr lang="en-US" dirty="0" err="1"/>
              <a:t>rschultz@ancestry.com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ADD . 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/app</a:t>
            </a:r>
            <a:br>
              <a:rPr lang="en-US" dirty="0"/>
            </a:br>
            <a:r>
              <a:rPr lang="en-US" dirty="0"/>
              <a:t>WORKDIR 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/app</a:t>
            </a:r>
            <a:br>
              <a:rPr lang="en-US" dirty="0"/>
            </a:br>
            <a:r>
              <a:rPr lang="en-US" dirty="0"/>
              <a:t>RUN </a:t>
            </a:r>
            <a:r>
              <a:rPr lang="en-US" dirty="0" err="1"/>
              <a:t>npm</a:t>
            </a:r>
            <a:r>
              <a:rPr lang="en-US" dirty="0"/>
              <a:t> install -g express-generator</a:t>
            </a:r>
            <a:br>
              <a:rPr lang="en-US" dirty="0"/>
            </a:br>
            <a:r>
              <a:rPr lang="en-US" dirty="0"/>
              <a:t>RUN express -H -f -c less</a:t>
            </a:r>
            <a:br>
              <a:rPr lang="en-US" dirty="0"/>
            </a:br>
            <a:r>
              <a:rPr lang="en-US" dirty="0"/>
              <a:t>RUN </a:t>
            </a:r>
            <a:r>
              <a:rPr lang="en-US" dirty="0" err="1"/>
              <a:t>npm</a:t>
            </a:r>
            <a:r>
              <a:rPr lang="en-US" dirty="0"/>
              <a:t> install</a:t>
            </a:r>
            <a:br>
              <a:rPr lang="en-US" dirty="0"/>
            </a:br>
            <a:r>
              <a:rPr lang="en-US" dirty="0"/>
              <a:t>EXPOSE 3000</a:t>
            </a:r>
            <a:br>
              <a:rPr lang="en-US" dirty="0"/>
            </a:br>
            <a:r>
              <a:rPr lang="en-US" dirty="0"/>
              <a:t>CMD [ "bin/www" ]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2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9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3"/>
          <p:cNvSpPr>
            <a:spLocks noGrp="1"/>
          </p:cNvSpPr>
          <p:nvPr>
            <p:ph type="title"/>
          </p:nvPr>
        </p:nvSpPr>
        <p:spPr>
          <a:xfrm>
            <a:off x="544513" y="2646363"/>
            <a:ext cx="8251825" cy="619125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charset="0"/>
              </a:rPr>
              <a:t>Containers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rebuchet MS" charset="0"/>
            </a:endParaRPr>
          </a:p>
        </p:txBody>
      </p:sp>
      <p:sp>
        <p:nvSpPr>
          <p:cNvPr id="23554" name="Text Placeholder 4"/>
          <p:cNvSpPr>
            <a:spLocks noGrp="1"/>
          </p:cNvSpPr>
          <p:nvPr>
            <p:ph type="body" idx="1"/>
          </p:nvPr>
        </p:nvSpPr>
        <p:spPr>
          <a:xfrm>
            <a:off x="544513" y="3268663"/>
            <a:ext cx="8251825" cy="47625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Super charge your VM with isolated user space instances</a:t>
            </a:r>
            <a:endParaRPr lang="en-US" dirty="0">
              <a:latin typeface="Calibri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02F2CB5B-50AB-4D47-9906-71EE16DDF4E8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3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is a container?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of it like a big shipping container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Virtualization method where the kernel of the operating system allows for multiple isolated user space instances instead of just one</a:t>
            </a:r>
          </a:p>
          <a:p>
            <a:r>
              <a:rPr lang="en-US" dirty="0" smtClean="0"/>
              <a:t>Share host resources such as CPU, memory and disk</a:t>
            </a:r>
          </a:p>
          <a:p>
            <a:r>
              <a:rPr lang="en-US" dirty="0" smtClean="0"/>
              <a:t>They look, feel and act like a real server</a:t>
            </a:r>
          </a:p>
          <a:p>
            <a:r>
              <a:rPr lang="en-US" dirty="0" smtClean="0"/>
              <a:t>Extremely flexible as the containers can share the same kernels, but have isolated process, file system and network interfaces</a:t>
            </a:r>
          </a:p>
          <a:p>
            <a:r>
              <a:rPr lang="en-US" dirty="0" smtClean="0"/>
              <a:t>Spun up via images</a:t>
            </a:r>
            <a:r>
              <a:rPr lang="en-US" dirty="0"/>
              <a:t> </a:t>
            </a:r>
            <a:r>
              <a:rPr lang="en-US" dirty="0" smtClean="0"/>
              <a:t>which are configured via a </a:t>
            </a:r>
            <a:r>
              <a:rPr lang="en-US" dirty="0" err="1" smtClean="0"/>
              <a:t>Dockerfile</a:t>
            </a:r>
            <a:r>
              <a:rPr lang="en-US" dirty="0" smtClean="0"/>
              <a:t> file</a:t>
            </a:r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5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17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3"/>
          <p:cNvSpPr>
            <a:spLocks noGrp="1"/>
          </p:cNvSpPr>
          <p:nvPr>
            <p:ph type="title"/>
          </p:nvPr>
        </p:nvSpPr>
        <p:spPr>
          <a:xfrm>
            <a:off x="544513" y="2646363"/>
            <a:ext cx="8251825" cy="619125"/>
          </a:xfrm>
        </p:spPr>
        <p:txBody>
          <a:bodyPr/>
          <a:lstStyle/>
          <a:p>
            <a:pPr eaLnBrk="1" hangingPunct="1"/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charset="0"/>
              </a:rPr>
              <a:t>Docker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charset="0"/>
              </a:rPr>
              <a:t> Registry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rebuchet MS" charset="0"/>
            </a:endParaRPr>
          </a:p>
        </p:txBody>
      </p:sp>
      <p:sp>
        <p:nvSpPr>
          <p:cNvPr id="23554" name="Text Placeholder 4"/>
          <p:cNvSpPr>
            <a:spLocks noGrp="1"/>
          </p:cNvSpPr>
          <p:nvPr>
            <p:ph type="body" idx="1"/>
          </p:nvPr>
        </p:nvSpPr>
        <p:spPr>
          <a:xfrm>
            <a:off x="544513" y="3268663"/>
            <a:ext cx="8251825" cy="47625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Deploy your really awesome </a:t>
            </a:r>
            <a:r>
              <a:rPr lang="en-US" dirty="0" err="1" smtClean="0">
                <a:latin typeface="Calibri" charset="0"/>
              </a:rPr>
              <a:t>Docker</a:t>
            </a:r>
            <a:r>
              <a:rPr lang="en-US" dirty="0" smtClean="0">
                <a:latin typeface="Calibri" charset="0"/>
              </a:rPr>
              <a:t> images</a:t>
            </a:r>
            <a:endParaRPr lang="en-US" dirty="0">
              <a:latin typeface="Calibri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02F2CB5B-50AB-4D47-9906-71EE16DDF4E8}" type="slidenum">
              <a:rPr lang="en-US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Registry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Online repository of official pre-build images</a:t>
            </a:r>
          </a:p>
          <a:p>
            <a:r>
              <a:rPr lang="en-US" dirty="0" smtClean="0"/>
              <a:t>Community also provides custom built images for specific purposes</a:t>
            </a:r>
          </a:p>
          <a:p>
            <a:r>
              <a:rPr lang="en-US" dirty="0" smtClean="0"/>
              <a:t>For example, Ruby + Rails + MySQL clients</a:t>
            </a:r>
          </a:p>
          <a:p>
            <a:r>
              <a:rPr lang="en-US" dirty="0" smtClean="0"/>
              <a:t>Unlimited pushing of public images; 1 free private image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hub.docker.com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5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</a:t>
            </a:r>
            <a:r>
              <a:rPr lang="en-US" dirty="0" err="1" smtClean="0"/>
              <a:t>Docker</a:t>
            </a:r>
            <a:r>
              <a:rPr lang="en-US" dirty="0" smtClean="0"/>
              <a:t> Registry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Yes, this is also open source!</a:t>
            </a:r>
          </a:p>
          <a:p>
            <a:r>
              <a:rPr lang="en-US" dirty="0" smtClean="0"/>
              <a:t>You can host your own private </a:t>
            </a:r>
            <a:r>
              <a:rPr lang="en-US" dirty="0" err="1" smtClean="0"/>
              <a:t>Docker</a:t>
            </a:r>
            <a:r>
              <a:rPr lang="en-US" dirty="0" smtClean="0"/>
              <a:t> registry</a:t>
            </a:r>
          </a:p>
          <a:p>
            <a:r>
              <a:rPr lang="en-US" dirty="0" smtClean="0"/>
              <a:t>Provide all of the official supported pre-built kernels and distributions</a:t>
            </a:r>
          </a:p>
          <a:p>
            <a:r>
              <a:rPr lang="en-US" dirty="0" smtClean="0"/>
              <a:t>Build stack images from the official images</a:t>
            </a:r>
          </a:p>
          <a:p>
            <a:r>
              <a:rPr lang="en-US" dirty="0" smtClean="0"/>
              <a:t>Push your built images after continuous integration to the registry to deploy the containers to your hosts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docker</a:t>
            </a:r>
            <a:r>
              <a:rPr lang="en-US" dirty="0"/>
              <a:t>/</a:t>
            </a:r>
            <a:r>
              <a:rPr lang="en-US" dirty="0" err="1"/>
              <a:t>docker</a:t>
            </a:r>
            <a:r>
              <a:rPr lang="en-US" dirty="0"/>
              <a:t>-registry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17018" y="13580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02144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3"/>
          <p:cNvSpPr>
            <a:spLocks noGrp="1"/>
          </p:cNvSpPr>
          <p:nvPr>
            <p:ph type="title"/>
          </p:nvPr>
        </p:nvSpPr>
        <p:spPr>
          <a:xfrm>
            <a:off x="544513" y="2646363"/>
            <a:ext cx="8251825" cy="619125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charset="0"/>
              </a:rPr>
              <a:t>Benchmarks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rebuchet MS" charset="0"/>
            </a:endParaRPr>
          </a:p>
        </p:txBody>
      </p:sp>
      <p:sp>
        <p:nvSpPr>
          <p:cNvPr id="23554" name="Text Placeholder 4"/>
          <p:cNvSpPr>
            <a:spLocks noGrp="1"/>
          </p:cNvSpPr>
          <p:nvPr>
            <p:ph type="body" idx="1"/>
          </p:nvPr>
        </p:nvSpPr>
        <p:spPr>
          <a:xfrm>
            <a:off x="544513" y="3268663"/>
            <a:ext cx="8251825" cy="476250"/>
          </a:xfrm>
        </p:spPr>
        <p:txBody>
          <a:bodyPr/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02F2CB5B-50AB-4D47-9906-71EE16DDF4E8}" type="slidenum">
              <a:rPr lang="en-US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8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4578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is an open-source project to easily create lightweight, portable, self-sufficient containers from any application. The same container that a developer builds and tests on a laptop can run at scale, in production, on VMs, bare metal, </a:t>
            </a:r>
            <a:r>
              <a:rPr lang="en-US" dirty="0" err="1"/>
              <a:t>OpenStack</a:t>
            </a:r>
            <a:r>
              <a:rPr lang="en-US" dirty="0"/>
              <a:t> clusters, public clouds and more</a:t>
            </a:r>
            <a:r>
              <a:rPr lang="en-US" dirty="0" smtClean="0"/>
              <a:t>.”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- Solomon </a:t>
            </a:r>
            <a:r>
              <a:rPr lang="en-US" sz="1400" dirty="0" err="1"/>
              <a:t>Hykes</a:t>
            </a:r>
            <a:r>
              <a:rPr lang="en-US" sz="1400" dirty="0"/>
              <a:t>, </a:t>
            </a:r>
            <a:r>
              <a:rPr lang="en-US" sz="1400" dirty="0" err="1"/>
              <a:t>Docker’s</a:t>
            </a:r>
            <a:r>
              <a:rPr lang="en-US" sz="1400" dirty="0"/>
              <a:t> Founder &amp; CTO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9DC74E-0789-994E-B9AB-7FFDBC90B33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Screen Shot 2014-07-26 at 9.22.5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0" r="-2220"/>
          <a:stretch>
            <a:fillRect/>
          </a:stretch>
        </p:blipFill>
        <p:spPr>
          <a:xfrm>
            <a:off x="1709301" y="552578"/>
            <a:ext cx="5899150" cy="4227512"/>
          </a:xfr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4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2885" y="472808"/>
            <a:ext cx="5751926" cy="43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66566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339" y="431333"/>
            <a:ext cx="5732802" cy="4326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42456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6953" y="397874"/>
            <a:ext cx="5725472" cy="433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85633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3158" y="422531"/>
            <a:ext cx="5855462" cy="4410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34121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 Results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IBM study done June, 2014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vs. KVM running on </a:t>
            </a:r>
            <a:r>
              <a:rPr lang="en-US" dirty="0" err="1" smtClean="0"/>
              <a:t>OpenStack</a:t>
            </a:r>
            <a:r>
              <a:rPr lang="en-US" dirty="0" smtClean="0"/>
              <a:t> infrastructure</a:t>
            </a:r>
          </a:p>
          <a:p>
            <a:r>
              <a:rPr lang="en-US" dirty="0" smtClean="0"/>
              <a:t>Conclusion is that </a:t>
            </a:r>
            <a:r>
              <a:rPr lang="en-US" dirty="0" err="1" smtClean="0"/>
              <a:t>Docker</a:t>
            </a:r>
            <a:r>
              <a:rPr lang="en-US" dirty="0" smtClean="0"/>
              <a:t> is damn fast!</a:t>
            </a:r>
          </a:p>
          <a:p>
            <a:r>
              <a:rPr lang="en-US" dirty="0" smtClean="0"/>
              <a:t>Pretty much on par with bare metal performance of servers, beats out typical VM scenarios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2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3"/>
          <p:cNvSpPr>
            <a:spLocks noGrp="1"/>
          </p:cNvSpPr>
          <p:nvPr>
            <p:ph type="title"/>
          </p:nvPr>
        </p:nvSpPr>
        <p:spPr>
          <a:xfrm>
            <a:off x="544513" y="2646363"/>
            <a:ext cx="8251825" cy="619125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charset="0"/>
              </a:rPr>
              <a:t>Use Cases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rebuchet MS" charset="0"/>
            </a:endParaRPr>
          </a:p>
        </p:txBody>
      </p:sp>
      <p:sp>
        <p:nvSpPr>
          <p:cNvPr id="23554" name="Text Placeholder 4"/>
          <p:cNvSpPr>
            <a:spLocks noGrp="1"/>
          </p:cNvSpPr>
          <p:nvPr>
            <p:ph type="body" idx="1"/>
          </p:nvPr>
        </p:nvSpPr>
        <p:spPr>
          <a:xfrm>
            <a:off x="544513" y="3268663"/>
            <a:ext cx="8251825" cy="47625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Super charge your VM with isolated user space instances</a:t>
            </a:r>
            <a:endParaRPr lang="en-US" dirty="0">
              <a:latin typeface="Calibri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02F2CB5B-50AB-4D47-9906-71EE16DDF4E8}" type="slidenum">
              <a:rPr lang="en-US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4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&amp; Delivery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Continuous Integration platform such as Jenkins or Go to launch containers straight from publishing to registry</a:t>
            </a:r>
          </a:p>
          <a:p>
            <a:r>
              <a:rPr lang="en-US" dirty="0" smtClean="0"/>
              <a:t>No need to use chef to re-provision a VM every single time; </a:t>
            </a:r>
            <a:r>
              <a:rPr lang="en-US" dirty="0" err="1" smtClean="0"/>
              <a:t>Docker</a:t>
            </a:r>
            <a:r>
              <a:rPr lang="en-US" dirty="0" smtClean="0"/>
              <a:t> can launch a new container with the new version in a matter of seconds</a:t>
            </a:r>
          </a:p>
          <a:p>
            <a:r>
              <a:rPr lang="en-US" dirty="0" smtClean="0"/>
              <a:t>You can even have </a:t>
            </a:r>
            <a:r>
              <a:rPr lang="en-US" dirty="0" err="1" smtClean="0"/>
              <a:t>Docker</a:t>
            </a:r>
            <a:r>
              <a:rPr lang="en-US" dirty="0" smtClean="0"/>
              <a:t> running on your agents with no need to have dedicated ACC boxes that suck up needed resources</a:t>
            </a:r>
          </a:p>
          <a:p>
            <a:r>
              <a:rPr lang="en-US" dirty="0" smtClean="0"/>
              <a:t>Keeps the same stack from local machine, acceptance, pre-production to production</a:t>
            </a:r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7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up multiple containers efficiently to test your application</a:t>
            </a:r>
          </a:p>
          <a:p>
            <a:r>
              <a:rPr lang="en-US" dirty="0" smtClean="0"/>
              <a:t>Since load time to spin up and configure a VM is quite costly, sometimes in the time of minutes, </a:t>
            </a:r>
            <a:r>
              <a:rPr lang="en-US" dirty="0" err="1" smtClean="0"/>
              <a:t>Docker</a:t>
            </a:r>
            <a:r>
              <a:rPr lang="en-US" dirty="0" smtClean="0"/>
              <a:t> greatly reduces this overhead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8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Efficiency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you do not require use of full resources for every single VM instance on each host, you can launch many more containers on the same box</a:t>
            </a:r>
          </a:p>
          <a:p>
            <a:r>
              <a:rPr lang="en-US" dirty="0" smtClean="0"/>
              <a:t>Quicker deployment times from check-in to production</a:t>
            </a:r>
          </a:p>
          <a:p>
            <a:r>
              <a:rPr lang="en-US" dirty="0" smtClean="0"/>
              <a:t>Quicker rollback times</a:t>
            </a:r>
          </a:p>
          <a:p>
            <a:r>
              <a:rPr lang="en-US" dirty="0" smtClean="0"/>
              <a:t>Give more control back to the developers, promote autonomy</a:t>
            </a:r>
          </a:p>
          <a:p>
            <a:r>
              <a:rPr lang="en-US" dirty="0" err="1" smtClean="0"/>
              <a:t>DevOps</a:t>
            </a:r>
            <a:r>
              <a:rPr lang="en-US" dirty="0" smtClean="0"/>
              <a:t> focus more on putting the platform in place, providing the tools, creating base images, injecting cross cutting needs, etc.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Introduction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Been with Ancestry in San Francisco for about 3.5 years</a:t>
            </a:r>
          </a:p>
          <a:p>
            <a:r>
              <a:rPr lang="en-US" dirty="0" smtClean="0"/>
              <a:t>Building web applications for 13 years</a:t>
            </a:r>
            <a:endParaRPr lang="en-US" dirty="0"/>
          </a:p>
          <a:p>
            <a:r>
              <a:rPr lang="en-US" dirty="0" smtClean="0"/>
              <a:t>Part of the original core Merlin, Interactive Image and Find A Grave teams</a:t>
            </a:r>
          </a:p>
          <a:p>
            <a:r>
              <a:rPr lang="en-US" dirty="0" smtClean="0"/>
              <a:t>Working with mobile teams as </a:t>
            </a:r>
            <a:r>
              <a:rPr lang="en-US" smtClean="0"/>
              <a:t>Technical Director</a:t>
            </a:r>
            <a:endParaRPr lang="en-US" dirty="0" smtClean="0"/>
          </a:p>
          <a:p>
            <a:r>
              <a:rPr lang="en-US" dirty="0" smtClean="0"/>
              <a:t>Focusing on more emerging and open source platforms recently such as </a:t>
            </a:r>
            <a:r>
              <a:rPr lang="en-US" dirty="0" err="1" smtClean="0"/>
              <a:t>node.js</a:t>
            </a:r>
            <a:r>
              <a:rPr lang="en-US" dirty="0" smtClean="0"/>
              <a:t>, angular, go,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I really love building web applications and advocating for the open web!</a:t>
            </a:r>
          </a:p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1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to the Cloud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Major cost efficiency since we would not need full time compute instances if they are not being used; same host runs multiple containers</a:t>
            </a:r>
          </a:p>
          <a:p>
            <a:r>
              <a:rPr lang="en-US" dirty="0" smtClean="0"/>
              <a:t>Plays well with </a:t>
            </a:r>
            <a:r>
              <a:rPr lang="en-US" dirty="0" err="1" smtClean="0"/>
              <a:t>OpenStack</a:t>
            </a:r>
            <a:r>
              <a:rPr lang="en-US" dirty="0" smtClean="0"/>
              <a:t> (in premise, hybrid, cloud)</a:t>
            </a:r>
          </a:p>
          <a:p>
            <a:r>
              <a:rPr lang="en-US" dirty="0" smtClean="0"/>
              <a:t>Integration with things like AWS, Google Compute, Digital Ocean, many others already supported</a:t>
            </a:r>
          </a:p>
          <a:p>
            <a:r>
              <a:rPr lang="en-US" dirty="0" smtClean="0"/>
              <a:t>AWS already has the ability to launch Elastic Beanstalk apps from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More coming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8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t_photo_182122_5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9" y="1928295"/>
            <a:ext cx="2249115" cy="1686092"/>
          </a:xfrm>
          <a:prstGeom prst="rect">
            <a:avLst/>
          </a:prstGeom>
        </p:spPr>
      </p:pic>
      <p:sp>
        <p:nvSpPr>
          <p:cNvPr id="2560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investing into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" name="Picture 2" descr="800px-EBa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" y="1116975"/>
            <a:ext cx="1859759" cy="811320"/>
          </a:xfrm>
          <a:prstGeom prst="rect">
            <a:avLst/>
          </a:prstGeom>
        </p:spPr>
      </p:pic>
      <p:pic>
        <p:nvPicPr>
          <p:cNvPr id="5" name="Picture 4" descr="spotify_transparent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931" y="1838001"/>
            <a:ext cx="2558143" cy="994429"/>
          </a:xfrm>
          <a:prstGeom prst="rect">
            <a:avLst/>
          </a:prstGeom>
        </p:spPr>
      </p:pic>
      <p:pic>
        <p:nvPicPr>
          <p:cNvPr id="6" name="Picture 5" descr="new-google-logo-officia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704" y="725713"/>
            <a:ext cx="2831453" cy="1016419"/>
          </a:xfrm>
          <a:prstGeom prst="rect">
            <a:avLst/>
          </a:prstGeom>
        </p:spPr>
      </p:pic>
      <p:pic>
        <p:nvPicPr>
          <p:cNvPr id="8" name="Picture 7" descr="ibm-transparent-logo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642" y="3342023"/>
            <a:ext cx="1750786" cy="696445"/>
          </a:xfrm>
          <a:prstGeom prst="rect">
            <a:avLst/>
          </a:prstGeom>
        </p:spPr>
      </p:pic>
      <p:pic>
        <p:nvPicPr>
          <p:cNvPr id="9" name="Picture 8" descr="rh_log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160" y="2832430"/>
            <a:ext cx="2437269" cy="781957"/>
          </a:xfrm>
          <a:prstGeom prst="rect">
            <a:avLst/>
          </a:prstGeom>
        </p:spPr>
      </p:pic>
      <p:pic>
        <p:nvPicPr>
          <p:cNvPr id="10" name="Picture 9" descr="ancestry-com-logo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42" y="4296036"/>
            <a:ext cx="3347357" cy="4728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55857" y="4268825"/>
            <a:ext cx="33322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pic>
        <p:nvPicPr>
          <p:cNvPr id="12" name="Picture 11" descr="logoAtlassianP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5" y="3668749"/>
            <a:ext cx="2386906" cy="739438"/>
          </a:xfrm>
          <a:prstGeom prst="rect">
            <a:avLst/>
          </a:prstGeom>
        </p:spPr>
      </p:pic>
      <p:pic>
        <p:nvPicPr>
          <p:cNvPr id="14" name="Picture 13" descr="amazon-512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566" y="2024231"/>
            <a:ext cx="1105032" cy="1105032"/>
          </a:xfrm>
          <a:prstGeom prst="rect">
            <a:avLst/>
          </a:prstGeom>
        </p:spPr>
      </p:pic>
      <p:pic>
        <p:nvPicPr>
          <p:cNvPr id="15" name="Picture 14" descr="netflix-logo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670" y="1099250"/>
            <a:ext cx="1221261" cy="68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6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3"/>
          <p:cNvSpPr>
            <a:spLocks noGrp="1"/>
          </p:cNvSpPr>
          <p:nvPr>
            <p:ph type="title"/>
          </p:nvPr>
        </p:nvSpPr>
        <p:spPr>
          <a:xfrm>
            <a:off x="544513" y="995363"/>
            <a:ext cx="8251825" cy="619125"/>
          </a:xfrm>
        </p:spPr>
        <p:txBody>
          <a:bodyPr/>
          <a:lstStyle/>
          <a:p>
            <a:pPr eaLnBrk="1" hangingPunct="1"/>
            <a:r>
              <a:rPr lang="en-US" dirty="0">
                <a:latin typeface="Trebuchet MS" charset="0"/>
              </a:rPr>
              <a:t>Thank you</a:t>
            </a:r>
          </a:p>
        </p:txBody>
      </p:sp>
      <p:sp>
        <p:nvSpPr>
          <p:cNvPr id="32770" name="Text Placeholder 5"/>
          <p:cNvSpPr>
            <a:spLocks noGrp="1"/>
          </p:cNvSpPr>
          <p:nvPr>
            <p:ph type="body" idx="1"/>
          </p:nvPr>
        </p:nvSpPr>
        <p:spPr>
          <a:xfrm>
            <a:off x="544513" y="1614488"/>
            <a:ext cx="8251825" cy="34925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Twitter &amp; </a:t>
            </a:r>
            <a:r>
              <a:rPr lang="en-US" dirty="0" err="1" smtClean="0">
                <a:latin typeface="Calibri" charset="0"/>
              </a:rPr>
              <a:t>GitHub</a:t>
            </a:r>
            <a:r>
              <a:rPr lang="en-US" dirty="0" smtClean="0">
                <a:latin typeface="Calibri" charset="0"/>
              </a:rPr>
              <a:t>: </a:t>
            </a:r>
            <a:r>
              <a:rPr lang="en-US" dirty="0" err="1" smtClean="0">
                <a:latin typeface="Calibri" charset="0"/>
              </a:rPr>
              <a:t>robertschultz</a:t>
            </a:r>
            <a:r>
              <a:rPr lang="en-US" smtClean="0">
                <a:latin typeface="Calibri" charset="0"/>
              </a:rPr>
              <a:t> :-</a:t>
            </a:r>
            <a:r>
              <a:rPr lang="en-US" dirty="0" smtClean="0">
                <a:latin typeface="Calibri" charset="0"/>
              </a:rPr>
              <a:t>)</a:t>
            </a:r>
            <a:endParaRPr lang="en-US" dirty="0">
              <a:latin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Delivery Today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Disperse configuration of stacks across developers, environments, etc.</a:t>
            </a:r>
          </a:p>
          <a:p>
            <a:r>
              <a:rPr lang="en-US" dirty="0" smtClean="0"/>
              <a:t>“Works on my machine” syndrome</a:t>
            </a:r>
          </a:p>
          <a:p>
            <a:r>
              <a:rPr lang="en-US" dirty="0" smtClean="0"/>
              <a:t>We have solved this partially with Vagrant (you are using Vagrant, right?)</a:t>
            </a:r>
          </a:p>
          <a:p>
            <a:r>
              <a:rPr lang="en-US" dirty="0" smtClean="0"/>
              <a:t>But it stops at the developers local environment</a:t>
            </a:r>
          </a:p>
          <a:p>
            <a:r>
              <a:rPr lang="en-US" dirty="0" smtClean="0"/>
              <a:t>Dedicated VM resources are required for every environment</a:t>
            </a:r>
          </a:p>
          <a:p>
            <a:r>
              <a:rPr lang="en-US" dirty="0" smtClean="0"/>
              <a:t>Provisioning is extremely slow, upwards of 15 minutes to get live</a:t>
            </a:r>
          </a:p>
          <a:p>
            <a:pPr lvl="1"/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7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Delivery Today Scenario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4025" y="1978176"/>
            <a:ext cx="1587822" cy="3226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Frontend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4025" y="1544239"/>
            <a:ext cx="1587822" cy="3591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4025" y="1116975"/>
            <a:ext cx="1587822" cy="3591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SASS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142976" y="2398990"/>
            <a:ext cx="1587822" cy="3226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142976" y="1982691"/>
            <a:ext cx="1587822" cy="318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42976" y="1555428"/>
            <a:ext cx="1587822" cy="3226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Flask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42976" y="1116975"/>
            <a:ext cx="1587822" cy="3591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Celery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25671" y="1555427"/>
            <a:ext cx="1587822" cy="3226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825671" y="1121490"/>
            <a:ext cx="1587822" cy="3591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err="1" smtClean="0"/>
              <a:t>MySql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503909" y="1544239"/>
            <a:ext cx="1587822" cy="3226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Proxy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503909" y="1110302"/>
            <a:ext cx="1587822" cy="3591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err="1" smtClean="0"/>
              <a:t>Nginx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190967" y="1978176"/>
            <a:ext cx="1587822" cy="3226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90967" y="1110302"/>
            <a:ext cx="1587822" cy="3591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err="1" smtClean="0"/>
              <a:t>Memcached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190967" y="1544240"/>
            <a:ext cx="1587822" cy="3226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err="1" smtClean="0"/>
              <a:t>Redis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4025" y="3962880"/>
            <a:ext cx="1587822" cy="80596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My</a:t>
            </a:r>
          </a:p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142976" y="3968652"/>
            <a:ext cx="1587822" cy="80596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Your</a:t>
            </a:r>
          </a:p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825671" y="3968652"/>
            <a:ext cx="1587822" cy="80596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Acceptance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190967" y="3962880"/>
            <a:ext cx="1587822" cy="80596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03909" y="3968652"/>
            <a:ext cx="1587822" cy="80596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Pre-production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5" idx="2"/>
            <a:endCxn id="21" idx="0"/>
          </p:cNvCxnSpPr>
          <p:nvPr/>
        </p:nvCxnSpPr>
        <p:spPr>
          <a:xfrm>
            <a:off x="1247936" y="2300834"/>
            <a:ext cx="0" cy="1662046"/>
          </a:xfrm>
          <a:prstGeom prst="straightConnector1">
            <a:avLst/>
          </a:prstGeom>
          <a:ln w="12700" cmpd="sng">
            <a:solidFill>
              <a:schemeClr val="accent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2"/>
            <a:endCxn id="21" idx="0"/>
          </p:cNvCxnSpPr>
          <p:nvPr/>
        </p:nvCxnSpPr>
        <p:spPr>
          <a:xfrm flipH="1">
            <a:off x="1247936" y="2721648"/>
            <a:ext cx="1688951" cy="1241232"/>
          </a:xfrm>
          <a:prstGeom prst="straightConnector1">
            <a:avLst/>
          </a:prstGeom>
          <a:ln w="12700" cmpd="sng">
            <a:solidFill>
              <a:schemeClr val="accent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2"/>
            <a:endCxn id="21" idx="0"/>
          </p:cNvCxnSpPr>
          <p:nvPr/>
        </p:nvCxnSpPr>
        <p:spPr>
          <a:xfrm flipH="1">
            <a:off x="1247936" y="1878085"/>
            <a:ext cx="3371646" cy="2084795"/>
          </a:xfrm>
          <a:prstGeom prst="straightConnector1">
            <a:avLst/>
          </a:prstGeom>
          <a:ln w="12700" cmpd="sng">
            <a:solidFill>
              <a:schemeClr val="accent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6" idx="2"/>
            <a:endCxn id="21" idx="0"/>
          </p:cNvCxnSpPr>
          <p:nvPr/>
        </p:nvCxnSpPr>
        <p:spPr>
          <a:xfrm flipH="1">
            <a:off x="1247936" y="1866897"/>
            <a:ext cx="5049884" cy="2095983"/>
          </a:xfrm>
          <a:prstGeom prst="straightConnector1">
            <a:avLst/>
          </a:prstGeom>
          <a:ln w="12700" cmpd="sng">
            <a:solidFill>
              <a:schemeClr val="accent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8" idx="2"/>
            <a:endCxn id="21" idx="0"/>
          </p:cNvCxnSpPr>
          <p:nvPr/>
        </p:nvCxnSpPr>
        <p:spPr>
          <a:xfrm flipH="1">
            <a:off x="1247936" y="2300834"/>
            <a:ext cx="6736942" cy="1662046"/>
          </a:xfrm>
          <a:prstGeom prst="straightConnector1">
            <a:avLst/>
          </a:prstGeom>
          <a:ln w="12700" cmpd="sng">
            <a:solidFill>
              <a:schemeClr val="accent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2"/>
            <a:endCxn id="22" idx="0"/>
          </p:cNvCxnSpPr>
          <p:nvPr/>
        </p:nvCxnSpPr>
        <p:spPr>
          <a:xfrm>
            <a:off x="1247936" y="2300834"/>
            <a:ext cx="1688951" cy="1667818"/>
          </a:xfrm>
          <a:prstGeom prst="straightConnector1">
            <a:avLst/>
          </a:prstGeom>
          <a:ln w="12700" cmpd="sng">
            <a:solidFill>
              <a:schemeClr val="accent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8" idx="2"/>
            <a:endCxn id="22" idx="0"/>
          </p:cNvCxnSpPr>
          <p:nvPr/>
        </p:nvCxnSpPr>
        <p:spPr>
          <a:xfrm>
            <a:off x="2936887" y="2721648"/>
            <a:ext cx="0" cy="1247004"/>
          </a:xfrm>
          <a:prstGeom prst="straightConnector1">
            <a:avLst/>
          </a:prstGeom>
          <a:ln w="12700" cmpd="sng">
            <a:solidFill>
              <a:schemeClr val="accent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2"/>
            <a:endCxn id="22" idx="0"/>
          </p:cNvCxnSpPr>
          <p:nvPr/>
        </p:nvCxnSpPr>
        <p:spPr>
          <a:xfrm flipH="1">
            <a:off x="2936887" y="1878085"/>
            <a:ext cx="1682695" cy="2090567"/>
          </a:xfrm>
          <a:prstGeom prst="straightConnector1">
            <a:avLst/>
          </a:prstGeom>
          <a:ln w="12700" cmpd="sng">
            <a:solidFill>
              <a:schemeClr val="accent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6" idx="2"/>
            <a:endCxn id="22" idx="0"/>
          </p:cNvCxnSpPr>
          <p:nvPr/>
        </p:nvCxnSpPr>
        <p:spPr>
          <a:xfrm flipH="1">
            <a:off x="2936887" y="1866897"/>
            <a:ext cx="3360933" cy="2101755"/>
          </a:xfrm>
          <a:prstGeom prst="straightConnector1">
            <a:avLst/>
          </a:prstGeom>
          <a:ln w="12700" cmpd="sng">
            <a:solidFill>
              <a:schemeClr val="accent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8" idx="2"/>
            <a:endCxn id="22" idx="0"/>
          </p:cNvCxnSpPr>
          <p:nvPr/>
        </p:nvCxnSpPr>
        <p:spPr>
          <a:xfrm flipH="1">
            <a:off x="2936887" y="2300834"/>
            <a:ext cx="5047991" cy="1667818"/>
          </a:xfrm>
          <a:prstGeom prst="straightConnector1">
            <a:avLst/>
          </a:prstGeom>
          <a:ln w="12700" cmpd="sng">
            <a:solidFill>
              <a:schemeClr val="accent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08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an easy way to build and package your applications for delivery</a:t>
            </a:r>
          </a:p>
          <a:p>
            <a:r>
              <a:rPr lang="en-US" dirty="0" smtClean="0"/>
              <a:t>Uses a </a:t>
            </a:r>
            <a:r>
              <a:rPr lang="en-US" dirty="0" err="1" smtClean="0"/>
              <a:t>git</a:t>
            </a:r>
            <a:r>
              <a:rPr lang="en-US" dirty="0" smtClean="0"/>
              <a:t>-like mechanism to commit changes and versioning which creates layers within an image</a:t>
            </a:r>
          </a:p>
          <a:p>
            <a:r>
              <a:rPr lang="en-US" dirty="0" smtClean="0"/>
              <a:t>Ability to push your images to a </a:t>
            </a:r>
            <a:r>
              <a:rPr lang="en-US" dirty="0" err="1" smtClean="0"/>
              <a:t>Docker</a:t>
            </a:r>
            <a:r>
              <a:rPr lang="en-US" dirty="0" smtClean="0"/>
              <a:t> registry</a:t>
            </a:r>
            <a:endParaRPr lang="en-US" dirty="0"/>
          </a:p>
          <a:p>
            <a:r>
              <a:rPr lang="en-US" dirty="0" smtClean="0"/>
              <a:t>Operating system is shared amongst all containers via </a:t>
            </a:r>
            <a:r>
              <a:rPr lang="en-US" dirty="0" err="1" smtClean="0"/>
              <a:t>libcontainer</a:t>
            </a:r>
            <a:endParaRPr lang="en-US" dirty="0" smtClean="0"/>
          </a:p>
          <a:p>
            <a:r>
              <a:rPr lang="en-US" dirty="0" smtClean="0"/>
              <a:t>Application centric; build for deployment of apps not operating system</a:t>
            </a:r>
          </a:p>
          <a:p>
            <a:r>
              <a:rPr lang="en-US" dirty="0" smtClean="0"/>
              <a:t>Re-use of containers for other images (e.g. continuous delivery)</a:t>
            </a:r>
          </a:p>
          <a:p>
            <a:r>
              <a:rPr lang="en-US" dirty="0" smtClean="0"/>
              <a:t>Tools to provision and automate your container through API</a:t>
            </a:r>
          </a:p>
          <a:p>
            <a:pPr lvl="1"/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4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Arrow Connector 68"/>
          <p:cNvCxnSpPr>
            <a:stCxn id="2" idx="0"/>
          </p:cNvCxnSpPr>
          <p:nvPr/>
        </p:nvCxnSpPr>
        <p:spPr>
          <a:xfrm flipH="1" flipV="1">
            <a:off x="1349440" y="2398990"/>
            <a:ext cx="3247420" cy="458263"/>
          </a:xfrm>
          <a:prstGeom prst="straightConnector1">
            <a:avLst/>
          </a:prstGeom>
          <a:ln w="12700" cmpd="sng">
            <a:solidFill>
              <a:schemeClr val="accent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0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Stack Delivery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4025" y="1978176"/>
            <a:ext cx="1587822" cy="3226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Frontend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4025" y="1544239"/>
            <a:ext cx="1587822" cy="3591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4025" y="1116975"/>
            <a:ext cx="1587822" cy="3591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SASS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142976" y="2398990"/>
            <a:ext cx="1587822" cy="3226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142976" y="1982691"/>
            <a:ext cx="1587822" cy="318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42976" y="1555428"/>
            <a:ext cx="1587822" cy="3226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Flask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42976" y="1116975"/>
            <a:ext cx="1587822" cy="3591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Celery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25671" y="1555427"/>
            <a:ext cx="1587822" cy="3226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825671" y="1121490"/>
            <a:ext cx="1587822" cy="3591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err="1" smtClean="0"/>
              <a:t>MySql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503909" y="1544239"/>
            <a:ext cx="1587822" cy="3226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Proxy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503909" y="1110302"/>
            <a:ext cx="1587822" cy="3591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err="1" smtClean="0"/>
              <a:t>Nginx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190967" y="1978176"/>
            <a:ext cx="1587822" cy="3226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Cache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90967" y="1110302"/>
            <a:ext cx="1587822" cy="3591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err="1" smtClean="0"/>
              <a:t>Redis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190967" y="1544240"/>
            <a:ext cx="1587822" cy="3226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err="1" smtClean="0"/>
              <a:t>Redis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4025" y="3962880"/>
            <a:ext cx="1587822" cy="80596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My</a:t>
            </a:r>
          </a:p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142976" y="3968652"/>
            <a:ext cx="1587822" cy="80596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Your</a:t>
            </a:r>
          </a:p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825671" y="3968652"/>
            <a:ext cx="1587822" cy="80596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Acceptance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190967" y="3962880"/>
            <a:ext cx="1587822" cy="80596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503909" y="3968652"/>
            <a:ext cx="1587822" cy="80596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Pre-production</a:t>
            </a:r>
            <a:endParaRPr lang="en-US" dirty="0"/>
          </a:p>
        </p:txBody>
      </p:sp>
      <p:pic>
        <p:nvPicPr>
          <p:cNvPr id="2" name="Picture 1" descr="docker-wha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86" y="2857253"/>
            <a:ext cx="907347" cy="907347"/>
          </a:xfrm>
          <a:prstGeom prst="rect">
            <a:avLst/>
          </a:prstGeom>
        </p:spPr>
      </p:pic>
      <p:sp>
        <p:nvSpPr>
          <p:cNvPr id="38" name="Right Brace 37"/>
          <p:cNvSpPr/>
          <p:nvPr/>
        </p:nvSpPr>
        <p:spPr>
          <a:xfrm rot="16200000">
            <a:off x="4484099" y="-388963"/>
            <a:ext cx="264614" cy="8324764"/>
          </a:xfrm>
          <a:prstGeom prst="rightBrace">
            <a:avLst>
              <a:gd name="adj1" fmla="val 209987"/>
              <a:gd name="adj2" fmla="val 50000"/>
            </a:avLst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stCxn id="2" idx="0"/>
            <a:endCxn id="12" idx="2"/>
          </p:cNvCxnSpPr>
          <p:nvPr/>
        </p:nvCxnSpPr>
        <p:spPr>
          <a:xfrm flipV="1">
            <a:off x="4596860" y="1878085"/>
            <a:ext cx="22722" cy="979168"/>
          </a:xfrm>
          <a:prstGeom prst="straightConnector1">
            <a:avLst/>
          </a:prstGeom>
          <a:ln w="12700" cmpd="sng">
            <a:solidFill>
              <a:schemeClr val="accent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" idx="0"/>
            <a:endCxn id="16" idx="2"/>
          </p:cNvCxnSpPr>
          <p:nvPr/>
        </p:nvCxnSpPr>
        <p:spPr>
          <a:xfrm flipV="1">
            <a:off x="4596860" y="1866897"/>
            <a:ext cx="1700960" cy="990356"/>
          </a:xfrm>
          <a:prstGeom prst="straightConnector1">
            <a:avLst/>
          </a:prstGeom>
          <a:ln w="12700" cmpd="sng">
            <a:solidFill>
              <a:schemeClr val="accent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" idx="0"/>
            <a:endCxn id="18" idx="2"/>
          </p:cNvCxnSpPr>
          <p:nvPr/>
        </p:nvCxnSpPr>
        <p:spPr>
          <a:xfrm flipV="1">
            <a:off x="4596860" y="2300834"/>
            <a:ext cx="3388018" cy="556419"/>
          </a:xfrm>
          <a:prstGeom prst="straightConnector1">
            <a:avLst/>
          </a:prstGeom>
          <a:ln w="12700" cmpd="sng">
            <a:solidFill>
              <a:schemeClr val="accent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" idx="0"/>
            <a:endCxn id="8" idx="3"/>
          </p:cNvCxnSpPr>
          <p:nvPr/>
        </p:nvCxnSpPr>
        <p:spPr>
          <a:xfrm flipH="1" flipV="1">
            <a:off x="3730798" y="2560319"/>
            <a:ext cx="866062" cy="296934"/>
          </a:xfrm>
          <a:prstGeom prst="straightConnector1">
            <a:avLst/>
          </a:prstGeom>
          <a:ln w="12700" cmpd="sng">
            <a:solidFill>
              <a:schemeClr val="accent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00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Hypervisor vs.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EA3CE1-5300-CF4C-986F-0863B241047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1010" y="1353622"/>
            <a:ext cx="955779" cy="34236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App 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84655" y="1353622"/>
            <a:ext cx="955779" cy="34236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App B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51010" y="1782473"/>
            <a:ext cx="955779" cy="34236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Libs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584655" y="2188510"/>
            <a:ext cx="955779" cy="6046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Guest OS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584655" y="1765195"/>
            <a:ext cx="955779" cy="34236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Libs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51010" y="2188510"/>
            <a:ext cx="955779" cy="6046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Guest OS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51010" y="2867895"/>
            <a:ext cx="1989424" cy="3226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Hypervisor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51010" y="3264155"/>
            <a:ext cx="1989424" cy="3226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Host OS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51010" y="3677089"/>
            <a:ext cx="1989424" cy="3226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1" name="Right Brace 10"/>
          <p:cNvSpPr/>
          <p:nvPr/>
        </p:nvSpPr>
        <p:spPr>
          <a:xfrm>
            <a:off x="2643736" y="1353622"/>
            <a:ext cx="397424" cy="1439531"/>
          </a:xfrm>
          <a:prstGeom prst="righ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994343" y="1326658"/>
            <a:ext cx="1595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Virtual Machines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94342" y="1695990"/>
            <a:ext cx="15953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Each virtualized application includes not only the application - which may be only 10s of MB - and the necessary binaries and libraries, but also an entire guest operating system - which may weigh 10s of GB.</a:t>
            </a:r>
            <a:endParaRPr lang="en-US" sz="1200" dirty="0" smtClean="0"/>
          </a:p>
        </p:txBody>
      </p:sp>
      <p:sp>
        <p:nvSpPr>
          <p:cNvPr id="27" name="Rectangle 26"/>
          <p:cNvSpPr/>
          <p:nvPr/>
        </p:nvSpPr>
        <p:spPr>
          <a:xfrm>
            <a:off x="5644695" y="1363910"/>
            <a:ext cx="955779" cy="69494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App B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611050" y="2878183"/>
            <a:ext cx="1989424" cy="3226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err="1" smtClean="0"/>
              <a:t>Docker</a:t>
            </a:r>
            <a:r>
              <a:rPr lang="en-US" dirty="0" smtClean="0"/>
              <a:t> Engine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611050" y="3274443"/>
            <a:ext cx="1989424" cy="3226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Host OS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611050" y="3687377"/>
            <a:ext cx="1989424" cy="32265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611050" y="1363910"/>
            <a:ext cx="955779" cy="69494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App A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611050" y="2124841"/>
            <a:ext cx="955779" cy="69494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Libs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644695" y="2124841"/>
            <a:ext cx="955779" cy="69494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/>
              <a:t>Libs</a:t>
            </a:r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>
            <a:off x="6668206" y="1403065"/>
            <a:ext cx="397424" cy="1439531"/>
          </a:xfrm>
          <a:prstGeom prst="rightBrac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042900" y="1326658"/>
            <a:ext cx="1385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Docker</a:t>
            </a:r>
            <a:endParaRPr lang="en-US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7042899" y="1695990"/>
            <a:ext cx="15953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</a:t>
            </a:r>
            <a:r>
              <a:rPr lang="en-US" sz="1200" dirty="0" err="1"/>
              <a:t>Docker</a:t>
            </a:r>
            <a:r>
              <a:rPr lang="en-US" sz="1200" dirty="0"/>
              <a:t> Engine container comprises just the application and its dependencies. It runs as an isolated process in </a:t>
            </a:r>
            <a:r>
              <a:rPr lang="en-US" sz="1200" dirty="0" err="1"/>
              <a:t>userspace</a:t>
            </a:r>
            <a:r>
              <a:rPr lang="en-US" sz="1200" dirty="0"/>
              <a:t> on the host operating system, sharing the kernel with other containers. Thus, it enjoys the resource isolation and allocation benefits of VMs but is much more portable and efficient.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40307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3"/>
          <p:cNvSpPr>
            <a:spLocks noGrp="1"/>
          </p:cNvSpPr>
          <p:nvPr>
            <p:ph type="title"/>
          </p:nvPr>
        </p:nvSpPr>
        <p:spPr>
          <a:xfrm>
            <a:off x="544513" y="2646363"/>
            <a:ext cx="8251825" cy="619125"/>
          </a:xfrm>
        </p:spPr>
        <p:txBody>
          <a:bodyPr/>
          <a:lstStyle/>
          <a:p>
            <a:pPr eaLnBrk="1" hangingPunct="1"/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rebuchet MS" charset="0"/>
              </a:rPr>
              <a:t>Dockerfile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rebuchet MS" charset="0"/>
            </a:endParaRPr>
          </a:p>
        </p:txBody>
      </p:sp>
      <p:sp>
        <p:nvSpPr>
          <p:cNvPr id="23554" name="Text Placeholder 4"/>
          <p:cNvSpPr>
            <a:spLocks noGrp="1"/>
          </p:cNvSpPr>
          <p:nvPr>
            <p:ph type="body" idx="1"/>
          </p:nvPr>
        </p:nvSpPr>
        <p:spPr>
          <a:xfrm>
            <a:off x="544513" y="3268663"/>
            <a:ext cx="8251825" cy="47625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Build the image for your next generation stack</a:t>
            </a:r>
            <a:endParaRPr lang="en-US" dirty="0">
              <a:latin typeface="Calibri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02F2CB5B-50AB-4D47-9906-71EE16DDF4E8}" type="slidenum">
              <a:rPr lang="en-US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44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ncestry_Master Template_062014">
  <a:themeElements>
    <a:clrScheme name="Custom 4">
      <a:dk1>
        <a:srgbClr val="696560"/>
      </a:dk1>
      <a:lt1>
        <a:sysClr val="window" lastClr="FFFFFF"/>
      </a:lt1>
      <a:dk2>
        <a:srgbClr val="252525"/>
      </a:dk2>
      <a:lt2>
        <a:srgbClr val="F2EEEA"/>
      </a:lt2>
      <a:accent1>
        <a:srgbClr val="8CB425"/>
      </a:accent1>
      <a:accent2>
        <a:srgbClr val="03678B"/>
      </a:accent2>
      <a:accent3>
        <a:srgbClr val="D58A34"/>
      </a:accent3>
      <a:accent4>
        <a:srgbClr val="C14139"/>
      </a:accent4>
      <a:accent5>
        <a:srgbClr val="3D7B77"/>
      </a:accent5>
      <a:accent6>
        <a:srgbClr val="60527E"/>
      </a:accent6>
      <a:hlink>
        <a:srgbClr val="03678B"/>
      </a:hlink>
      <a:folHlink>
        <a:srgbClr val="5452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sz="1800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8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Ancestry_Master Template_062014.potx</Template>
  <TotalTime>5298</TotalTime>
  <Words>1392</Words>
  <Application>Microsoft Macintosh PowerPoint</Application>
  <PresentationFormat>On-screen Show (16:9)</PresentationFormat>
  <Paragraphs>214</Paragraphs>
  <Slides>32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Ancestry_Master Template_062014</vt:lpstr>
      <vt:lpstr>Docker: Build, Ship and Run Any App, Anywhere</vt:lpstr>
      <vt:lpstr>What is Docker?</vt:lpstr>
      <vt:lpstr>Quick Introduction</vt:lpstr>
      <vt:lpstr>Stack Delivery Today</vt:lpstr>
      <vt:lpstr>Stack Delivery Today Scenario</vt:lpstr>
      <vt:lpstr>Docker</vt:lpstr>
      <vt:lpstr>Docker Stack Delivery</vt:lpstr>
      <vt:lpstr>Hypervisor vs. Docker</vt:lpstr>
      <vt:lpstr>Dockerfile</vt:lpstr>
      <vt:lpstr>Dockerfile is your builder</vt:lpstr>
      <vt:lpstr>Example Dockerfile</vt:lpstr>
      <vt:lpstr>Demo</vt:lpstr>
      <vt:lpstr>Containers</vt:lpstr>
      <vt:lpstr>What is a container?</vt:lpstr>
      <vt:lpstr>Demo</vt:lpstr>
      <vt:lpstr>Docker Registry</vt:lpstr>
      <vt:lpstr>Docker Registry</vt:lpstr>
      <vt:lpstr>Open Source Docker Registry</vt:lpstr>
      <vt:lpstr>Benchmarks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Benchmark Results</vt:lpstr>
      <vt:lpstr>Use Cases</vt:lpstr>
      <vt:lpstr>Continuous Integration &amp; Delivery</vt:lpstr>
      <vt:lpstr>Testing</vt:lpstr>
      <vt:lpstr>Deployment Efficiency</vt:lpstr>
      <vt:lpstr>Moving to the Cloud</vt:lpstr>
      <vt:lpstr>Who is investing into Docker?</vt:lpstr>
      <vt:lpstr>Thank you</vt:lpstr>
    </vt:vector>
  </TitlesOfParts>
  <Company>Aaron Rabideau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Microsoft Office User</cp:lastModifiedBy>
  <cp:revision>234</cp:revision>
  <dcterms:created xsi:type="dcterms:W3CDTF">2013-10-17T20:28:19Z</dcterms:created>
  <dcterms:modified xsi:type="dcterms:W3CDTF">2014-07-28T16:55:57Z</dcterms:modified>
</cp:coreProperties>
</file>